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hHKl7DlxgnbGIpsxV7Xd6tDNxB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341270a392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341270a3927_0_0: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7"/>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7"/>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6"/>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7"/>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8"/>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9"/>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9"/>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0"/>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0"/>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1"/>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1"/>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1"/>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1"/>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4"/>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4"/>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5"/>
          <p:cNvSpPr/>
          <p:nvPr>
            <p:ph idx="2" type="pic"/>
          </p:nvPr>
        </p:nvSpPr>
        <p:spPr>
          <a:xfrm>
            <a:off x="3213985" y="1539450"/>
            <a:ext cx="3827100" cy="7598100"/>
          </a:xfrm>
          <a:prstGeom prst="rect">
            <a:avLst/>
          </a:prstGeom>
          <a:noFill/>
          <a:ln>
            <a:noFill/>
          </a:ln>
        </p:spPr>
      </p:sp>
      <p:sp>
        <p:nvSpPr>
          <p:cNvPr id="64" name="Google Shape;64;p25"/>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6"/>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6.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 Id="rId6" Type="http://schemas.openxmlformats.org/officeDocument/2006/relationships/hyperlink" Target="https://zenodo.org/doi/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www.verdensmaalene.dk/maal/4" TargetMode="External"/><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a:t>
            </a:r>
            <a:r>
              <a:rPr lang="en-DE" sz="6000">
                <a:solidFill>
                  <a:schemeClr val="lt1"/>
                </a:solidFill>
                <a:latin typeface="Calibri"/>
                <a:ea typeface="Calibri"/>
                <a:cs typeface="Calibri"/>
                <a:sym typeface="Calibri"/>
              </a:rPr>
              <a:t>S</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69407" y="4346375"/>
            <a:ext cx="64182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DE" sz="4600">
                <a:solidFill>
                  <a:srgbClr val="004993"/>
                </a:solidFill>
                <a:latin typeface="Open Sans"/>
                <a:ea typeface="Open Sans"/>
                <a:cs typeface="Open Sans"/>
                <a:sym typeface="Open Sans"/>
              </a:rPr>
              <a:t>EN </a:t>
            </a:r>
            <a:r>
              <a:rPr b="1" i="0" lang="en-DE" sz="4600" u="none" cap="none" strike="noStrike">
                <a:solidFill>
                  <a:srgbClr val="004993"/>
                </a:solidFill>
                <a:latin typeface="Open Sans"/>
                <a:ea typeface="Open Sans"/>
                <a:cs typeface="Open Sans"/>
                <a:sym typeface="Open Sans"/>
              </a:rPr>
              <a:t>ENOEL</a:t>
            </a:r>
            <a:r>
              <a:rPr b="1" lang="en-DE" sz="4600">
                <a:solidFill>
                  <a:srgbClr val="004993"/>
                </a:solidFill>
                <a:latin typeface="Open Sans"/>
                <a:ea typeface="Open Sans"/>
                <a:cs typeface="Open Sans"/>
                <a:sym typeface="Open Sans"/>
              </a:rPr>
              <a:t> VÆRKTØJSKASSE</a:t>
            </a:r>
            <a:r>
              <a:rPr b="1" i="0" lang="en-DE" sz="4600" u="none" cap="none" strike="noStrike">
                <a:solidFill>
                  <a:srgbClr val="004993"/>
                </a:solidFill>
                <a:latin typeface="Open Sans"/>
                <a:ea typeface="Open Sans"/>
                <a:cs typeface="Open Sans"/>
                <a:sym typeface="Open Sans"/>
              </a:rPr>
              <a: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85200"/>
          </a:xfrm>
          <a:prstGeom prst="rect">
            <a:avLst/>
          </a:prstGeom>
          <a:noFill/>
          <a:ln>
            <a:noFill/>
          </a:ln>
        </p:spPr>
        <p:txBody>
          <a:bodyPr anchorCtr="0" anchor="t" bIns="91525" lIns="91525" spcFirstLastPara="1" rIns="91525" wrap="square" tIns="91525">
            <a:spAutoFit/>
          </a:bodyPr>
          <a:lstStyle/>
          <a:p>
            <a:pPr indent="0" lvl="0" marL="0" rtl="0" algn="ctr">
              <a:spcBef>
                <a:spcPts val="0"/>
              </a:spcBef>
              <a:spcAft>
                <a:spcPts val="0"/>
              </a:spcAft>
              <a:buClr>
                <a:schemeClr val="dk1"/>
              </a:buClr>
              <a:buSzPts val="4600"/>
              <a:buFont typeface="Arial"/>
              <a:buNone/>
            </a:pPr>
            <a:r>
              <a:rPr b="1" lang="en-DE" sz="2600">
                <a:solidFill>
                  <a:srgbClr val="004993"/>
                </a:solidFill>
                <a:latin typeface="Open Sans"/>
                <a:ea typeface="Open Sans"/>
                <a:cs typeface="Open Sans"/>
                <a:sym typeface="Open Sans"/>
              </a:rPr>
              <a:t>Brug vores skabeloner til at advokere  </a:t>
            </a:r>
            <a:endParaRPr b="1" sz="26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4600"/>
              <a:buFont typeface="Arial"/>
              <a:buNone/>
            </a:pPr>
            <a:r>
              <a:rPr b="1" lang="en-DE" sz="2600">
                <a:solidFill>
                  <a:srgbClr val="004993"/>
                </a:solidFill>
                <a:latin typeface="Open Sans"/>
                <a:ea typeface="Open Sans"/>
                <a:cs typeface="Open Sans"/>
                <a:sym typeface="Open Sans"/>
              </a:rPr>
              <a:t>for Open Education</a:t>
            </a:r>
            <a:endParaRPr b="1" sz="2600">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222" name="Google Shape;222;p10"/>
          <p:cNvSpPr txBox="1"/>
          <p:nvPr/>
        </p:nvSpPr>
        <p:spPr>
          <a:xfrm>
            <a:off x="501325" y="4241650"/>
            <a:ext cx="5667600" cy="602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 ved </a:t>
            </a:r>
            <a:r>
              <a:rPr b="1" i="0" lang="en-DE" sz="1800" u="none" cap="none" strike="noStrike">
                <a:solidFill>
                  <a:schemeClr val="lt1"/>
                </a:solidFill>
                <a:latin typeface="Open Sans"/>
                <a:ea typeface="Open Sans"/>
                <a:cs typeface="Open Sans"/>
                <a:sym typeface="Open Sans"/>
              </a:rPr>
              <a:t>Open Education for </a:t>
            </a:r>
            <a:r>
              <a:rPr b="1" i="0" lang="en-DE" sz="1800" u="none" cap="none" strike="noStrike">
                <a:solidFill>
                  <a:srgbClr val="34C3E0"/>
                </a:solidFill>
                <a:latin typeface="Open Sans"/>
                <a:ea typeface="Open Sans"/>
                <a:cs typeface="Open Sans"/>
                <a:sym typeface="Open Sans"/>
              </a:rPr>
              <a:t>institution</a:t>
            </a:r>
            <a:r>
              <a:rPr b="1" lang="en-DE" sz="1800">
                <a:solidFill>
                  <a:srgbClr val="34C3E0"/>
                </a:solidFill>
                <a:latin typeface="Open Sans"/>
                <a:ea typeface="Open Sans"/>
                <a:cs typeface="Open Sans"/>
                <a:sym typeface="Open Sans"/>
              </a:rPr>
              <a:t>er</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Promoverer stordriftsfordele: </a:t>
            </a:r>
            <a:r>
              <a:rPr lang="en-DE">
                <a:solidFill>
                  <a:schemeClr val="lt1"/>
                </a:solidFill>
                <a:latin typeface="Open Sans"/>
                <a:ea typeface="Open Sans"/>
                <a:cs typeface="Open Sans"/>
                <a:sym typeface="Open Sans"/>
              </a:rPr>
              <a:t>OER er gratis online, overkommelige at udskrive, kan gemmes for altid, og materialet er let at opdatere. Midler, som normalt vil skulle anvendes til at anskaffe lærebøger, vil kunne bruges på teknologi, forbedring af undervisning eller andre udgifter. </a:t>
            </a:r>
            <a:endParaRPr>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Understøtter undervisernes udvikling: </a:t>
            </a:r>
            <a:r>
              <a:rPr lang="en-DE">
                <a:solidFill>
                  <a:schemeClr val="lt1"/>
                </a:solidFill>
                <a:latin typeface="Open Sans"/>
                <a:ea typeface="Open Sans"/>
                <a:cs typeface="Open Sans"/>
                <a:sym typeface="Open Sans"/>
              </a:rPr>
              <a:t>Øget adgang til og brug af OER, samt 'peer to peer' læring på tværs af institutioner, bidrager til at højne kvaliteten af undervisningsmaterialerne.</a:t>
            </a:r>
            <a:r>
              <a:rPr b="1" lang="en-DE">
                <a:solidFill>
                  <a:schemeClr val="lt1"/>
                </a:solidFill>
                <a:latin typeface="Open Sans"/>
                <a:ea typeface="Open Sans"/>
                <a:cs typeface="Open Sans"/>
                <a:sym typeface="Open Sans"/>
              </a:rPr>
              <a:t> </a:t>
            </a:r>
            <a:endParaRPr b="1">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Udnytter bedst muligt fra offentlige midler: </a:t>
            </a:r>
            <a:r>
              <a:rPr lang="en-DE">
                <a:solidFill>
                  <a:schemeClr val="lt1"/>
                </a:solidFill>
                <a:latin typeface="Open Sans"/>
                <a:ea typeface="Open Sans"/>
                <a:cs typeface="Open Sans"/>
                <a:sym typeface="Open Sans"/>
              </a:rPr>
              <a:t>Ressourcer, der kommer fra offentlig finansiering bruges til at skabe offentlig viden og kan deles på tværs af institutioner med reducerede ekstraomkostninger til følge.</a:t>
            </a:r>
            <a:endParaRPr>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Understøtter selvpromovering: </a:t>
            </a:r>
            <a:r>
              <a:rPr lang="en-DE">
                <a:solidFill>
                  <a:schemeClr val="lt1"/>
                </a:solidFill>
                <a:latin typeface="Open Sans"/>
                <a:ea typeface="Open Sans"/>
                <a:cs typeface="Open Sans"/>
                <a:sym typeface="Open Sans"/>
              </a:rPr>
              <a:t>Institutionens offentlige image kan i vid udstrækning drage nytte af, at OER af høj kvalitet deles og genbruges.</a:t>
            </a:r>
            <a:endParaRPr>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Understøtter  internationalt samarbejde: </a:t>
            </a:r>
            <a:r>
              <a:rPr lang="en-DE">
                <a:solidFill>
                  <a:schemeClr val="lt1"/>
                </a:solidFill>
                <a:latin typeface="Open Sans"/>
                <a:ea typeface="Open Sans"/>
                <a:cs typeface="Open Sans"/>
                <a:sym typeface="Open Sans"/>
              </a:rPr>
              <a:t>At arbejde med OER øger institutionens synlighed og forbedrer dens omdømme på internationalt plan gennem aktivt samarbejde med andre institutioner.</a:t>
            </a:r>
            <a:endParaRPr>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t/>
            </a:r>
            <a:endParaRPr b="1">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
        <p:nvSpPr>
          <p:cNvPr id="223" name="Google Shape;223;p10"/>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4" name="Google Shape;224;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236" name="Google Shape;236;p11"/>
          <p:cNvSpPr txBox="1"/>
          <p:nvPr/>
        </p:nvSpPr>
        <p:spPr>
          <a:xfrm>
            <a:off x="501325" y="4295200"/>
            <a:ext cx="5373000" cy="459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Fordele ved Open Education for </a:t>
            </a:r>
            <a:r>
              <a:rPr b="1" lang="en-DE" sz="1800">
                <a:solidFill>
                  <a:srgbClr val="34C3E0"/>
                </a:solidFill>
                <a:latin typeface="Open Sans"/>
                <a:ea typeface="Open Sans"/>
                <a:cs typeface="Open Sans"/>
                <a:sym typeface="Open Sans"/>
              </a:rPr>
              <a:t>institutioner</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DE" sz="1600">
                <a:solidFill>
                  <a:schemeClr val="lt1"/>
                </a:solidFill>
                <a:latin typeface="Open Sans"/>
                <a:ea typeface="Open Sans"/>
                <a:cs typeface="Open Sans"/>
                <a:sym typeface="Open Sans"/>
              </a:rPr>
              <a:t>Faciliterer rekruttering: </a:t>
            </a:r>
            <a:r>
              <a:rPr lang="en-DE" sz="1500">
                <a:solidFill>
                  <a:schemeClr val="lt1"/>
                </a:solidFill>
                <a:latin typeface="Open Sans"/>
                <a:ea typeface="Open Sans"/>
                <a:cs typeface="Open Sans"/>
                <a:sym typeface="Open Sans"/>
              </a:rPr>
              <a:t>Brugen af OER øger deltagelsen i de videregående uddannelser ved at udvide adgangen for ikke-traditionelle studerende, der træffer valg baseret på kvaliteten af de undervisningsmaterialer, der tilbydes.</a:t>
            </a:r>
            <a:endParaRPr sz="15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b="1" sz="1600">
              <a:solidFill>
                <a:schemeClr val="lt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DE" sz="1600">
                <a:solidFill>
                  <a:schemeClr val="lt1"/>
                </a:solidFill>
                <a:latin typeface="Open Sans"/>
                <a:ea typeface="Open Sans"/>
                <a:cs typeface="Open Sans"/>
                <a:sym typeface="Open Sans"/>
              </a:rPr>
              <a:t>Forbedrer alumnifastholdelse: </a:t>
            </a:r>
            <a:r>
              <a:rPr lang="en-DE" sz="1500">
                <a:solidFill>
                  <a:schemeClr val="lt1"/>
                </a:solidFill>
                <a:latin typeface="Open Sans"/>
                <a:ea typeface="Open Sans"/>
                <a:cs typeface="Open Sans"/>
                <a:sym typeface="Open Sans"/>
              </a:rPr>
              <a:t>At kunne tilbyde OER af høj kvalitet til alumner hjælper institutionerne med at bevare en aktiv tilknytning til dem.</a:t>
            </a:r>
            <a:endParaRPr sz="1500">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sz="1600">
              <a:solidFill>
                <a:schemeClr val="lt1"/>
              </a:solidFill>
              <a:latin typeface="Open Sans"/>
              <a:ea typeface="Open Sans"/>
              <a:cs typeface="Open Sans"/>
              <a:sym typeface="Open Sans"/>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
        <p:nvSpPr>
          <p:cNvPr id="237" name="Google Shape;237;p11"/>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8" name="Google Shape;238;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182325" y="3899650"/>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pic>
        <p:nvPicPr>
          <p:cNvPr id="250" name="Google Shape;250;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p12"/>
          <p:cNvSpPr txBox="1"/>
          <p:nvPr/>
        </p:nvSpPr>
        <p:spPr>
          <a:xfrm>
            <a:off x="1927225" y="4031400"/>
            <a:ext cx="5375100" cy="692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lang="en-DE" sz="2000">
                <a:solidFill>
                  <a:srgbClr val="34C3E0"/>
                </a:solidFill>
                <a:latin typeface="Open Sans"/>
                <a:ea typeface="Open Sans"/>
                <a:cs typeface="Open Sans"/>
                <a:sym typeface="Open Sans"/>
              </a:rPr>
              <a:t>Fordele ved </a:t>
            </a:r>
            <a:r>
              <a:rPr b="1" i="0" lang="en-DE" sz="2000" u="none" cap="none" strike="noStrike">
                <a:solidFill>
                  <a:srgbClr val="34C3E0"/>
                </a:solidFill>
                <a:latin typeface="Open Sans"/>
                <a:ea typeface="Open Sans"/>
                <a:cs typeface="Open Sans"/>
                <a:sym typeface="Open Sans"/>
              </a:rPr>
              <a:t>Open Education for</a:t>
            </a:r>
            <a:r>
              <a:rPr b="1" i="0" lang="en-DE" sz="2000" u="none" cap="none" strike="noStrike">
                <a:solidFill>
                  <a:schemeClr val="lt1"/>
                </a:solidFill>
                <a:latin typeface="Open Sans"/>
                <a:ea typeface="Open Sans"/>
                <a:cs typeface="Open Sans"/>
                <a:sym typeface="Open Sans"/>
              </a:rPr>
              <a:t> </a:t>
            </a:r>
            <a:r>
              <a:rPr b="1" i="0" lang="en-DE" sz="2000" u="none" cap="none" strike="noStrike">
                <a:solidFill>
                  <a:srgbClr val="004993"/>
                </a:solidFill>
                <a:latin typeface="Open Sans"/>
                <a:ea typeface="Open Sans"/>
                <a:cs typeface="Open Sans"/>
                <a:sym typeface="Open Sans"/>
              </a:rPr>
              <a:t>alle</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700" u="none" cap="none" strike="noStrike">
              <a:solidFill>
                <a:srgbClr val="004993"/>
              </a:solidFill>
              <a:latin typeface="Open Sans"/>
              <a:ea typeface="Open Sans"/>
              <a:cs typeface="Open Sans"/>
              <a:sym typeface="Open Sans"/>
            </a:endParaRPr>
          </a:p>
        </p:txBody>
      </p:sp>
      <p:sp>
        <p:nvSpPr>
          <p:cNvPr id="252" name="Google Shape;252;p1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12"/>
          <p:cNvSpPr txBox="1"/>
          <p:nvPr/>
        </p:nvSpPr>
        <p:spPr>
          <a:xfrm>
            <a:off x="1873100" y="4445200"/>
            <a:ext cx="5313600" cy="492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Åbner for information: </a:t>
            </a:r>
            <a:r>
              <a:rPr lang="en-DE">
                <a:solidFill>
                  <a:srgbClr val="004993"/>
                </a:solidFill>
                <a:latin typeface="Open Sans"/>
                <a:ea typeface="Open Sans"/>
                <a:cs typeface="Open Sans"/>
                <a:sym typeface="Open Sans"/>
              </a:rPr>
              <a:t>Viden kan deles i bred forstand ved at åbne for uddannelsesressourcer gennem licenser for alle, der er interesserede.</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Overfører viden: </a:t>
            </a:r>
            <a:r>
              <a:rPr lang="en-DE">
                <a:solidFill>
                  <a:srgbClr val="004993"/>
                </a:solidFill>
                <a:latin typeface="Open Sans"/>
                <a:ea typeface="Open Sans"/>
                <a:cs typeface="Open Sans"/>
                <a:sym typeface="Open Sans"/>
              </a:rPr>
              <a:t>Uddannelsesressourcer skabt med offentlige midler er tilgængelige for offentligheden, genbrugelige og delbare.</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Gør læring livslang: </a:t>
            </a:r>
            <a:r>
              <a:rPr lang="en-DE">
                <a:solidFill>
                  <a:srgbClr val="004993"/>
                </a:solidFill>
                <a:latin typeface="Open Sans"/>
                <a:ea typeface="Open Sans"/>
                <a:cs typeface="Open Sans"/>
                <a:sym typeface="Open Sans"/>
              </a:rPr>
              <a:t>At være opdateret og tilbyde kontinuerlig læring sikrer mere tilgængelighed for alle ved at bygge bro mellem formelle og uformelle åbne læringsmuligheder. </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Øger ligestilling: </a:t>
            </a:r>
            <a:r>
              <a:rPr lang="en-DE">
                <a:solidFill>
                  <a:srgbClr val="004993"/>
                </a:solidFill>
                <a:latin typeface="Open Sans"/>
                <a:ea typeface="Open Sans"/>
                <a:cs typeface="Open Sans"/>
                <a:sym typeface="Open Sans"/>
              </a:rPr>
              <a:t>Gratis online ressourcer gør det nemmere at levere den samme kvalitetsviden til alle, uanset deres sociale og økonomiske status.</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Promoverer mangfoldighed og inklusion: </a:t>
            </a:r>
            <a:r>
              <a:rPr lang="en-DE">
                <a:solidFill>
                  <a:srgbClr val="004993"/>
                </a:solidFill>
                <a:latin typeface="Open Sans"/>
                <a:ea typeface="Open Sans"/>
                <a:cs typeface="Open Sans"/>
                <a:sym typeface="Open Sans"/>
              </a:rPr>
              <a:t>OER-materialer, der let kan deles og tilgås via internettet, er et godt værktøj til at opdage og sætte sig ind i forskellige synspunkter.</a:t>
            </a:r>
            <a:endParaRPr>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a:solidFill>
                  <a:srgbClr val="004993"/>
                </a:solidFill>
                <a:latin typeface="Open Sans"/>
                <a:ea typeface="Open Sans"/>
                <a:cs typeface="Open Sans"/>
                <a:sym typeface="Open Sans"/>
              </a:rPr>
              <a:t>Fremmer citizen science: </a:t>
            </a:r>
            <a:r>
              <a:rPr lang="en-DE">
                <a:solidFill>
                  <a:srgbClr val="004993"/>
                </a:solidFill>
                <a:latin typeface="Open Sans"/>
                <a:ea typeface="Open Sans"/>
                <a:cs typeface="Open Sans"/>
                <a:sym typeface="Open Sans"/>
              </a:rPr>
              <a:t>Viden kan skabes af alle, og tilgængeligheden af materialer gør det nemmere for folk at fortsætte med at tilegne viden.</a:t>
            </a:r>
            <a:endParaRPr b="1">
              <a:solidFill>
                <a:srgbClr val="004993"/>
              </a:solidFill>
              <a:latin typeface="Open Sans"/>
              <a:ea typeface="Open Sans"/>
              <a:cs typeface="Open Sans"/>
              <a:sym typeface="Open Sans"/>
            </a:endParaRPr>
          </a:p>
        </p:txBody>
      </p:sp>
      <p:sp>
        <p:nvSpPr>
          <p:cNvPr id="254" name="Google Shape;254;p12"/>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55" name="Google Shape;255;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182325" y="3899650"/>
            <a:ext cx="7228200" cy="58200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1984825" y="4101050"/>
            <a:ext cx="5375100" cy="6741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1100"/>
              <a:buFont typeface="Arial"/>
              <a:buNone/>
            </a:pPr>
            <a:r>
              <a:rPr b="1" lang="en-DE" sz="2100">
                <a:solidFill>
                  <a:srgbClr val="34C3E0"/>
                </a:solidFill>
                <a:latin typeface="Open Sans"/>
                <a:ea typeface="Open Sans"/>
                <a:cs typeface="Open Sans"/>
                <a:sym typeface="Open Sans"/>
              </a:rPr>
              <a:t>Fordele ved Open Education for</a:t>
            </a:r>
            <a:r>
              <a:rPr b="1" lang="en-DE" sz="2100">
                <a:solidFill>
                  <a:schemeClr val="lt1"/>
                </a:solidFill>
                <a:latin typeface="Open Sans"/>
                <a:ea typeface="Open Sans"/>
                <a:cs typeface="Open Sans"/>
                <a:sym typeface="Open Sans"/>
              </a:rPr>
              <a:t> </a:t>
            </a:r>
            <a:r>
              <a:rPr b="1" lang="en-DE" sz="2100">
                <a:solidFill>
                  <a:srgbClr val="004993"/>
                </a:solidFill>
                <a:latin typeface="Open Sans"/>
                <a:ea typeface="Open Sans"/>
                <a:cs typeface="Open Sans"/>
                <a:sym typeface="Open Sans"/>
              </a:rPr>
              <a:t>alle</a:t>
            </a:r>
            <a:endParaRPr b="1"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69" name="Google Shape;269;p13"/>
          <p:cNvSpPr txBox="1"/>
          <p:nvPr/>
        </p:nvSpPr>
        <p:spPr>
          <a:xfrm>
            <a:off x="2087300" y="4674150"/>
            <a:ext cx="4776600" cy="4161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DE" sz="2000">
                <a:solidFill>
                  <a:srgbClr val="004993"/>
                </a:solidFill>
                <a:latin typeface="Open Sans"/>
                <a:ea typeface="Open Sans"/>
                <a:cs typeface="Open Sans"/>
                <a:sym typeface="Open Sans"/>
              </a:rPr>
              <a:t>Forbedrer kvaliteten: </a:t>
            </a:r>
            <a:r>
              <a:rPr lang="en-DE" sz="2000">
                <a:solidFill>
                  <a:srgbClr val="004993"/>
                </a:solidFill>
                <a:latin typeface="Open Sans"/>
                <a:ea typeface="Open Sans"/>
                <a:cs typeface="Open Sans"/>
                <a:sym typeface="Open Sans"/>
              </a:rPr>
              <a:t>Alle kan bidrage til kvalitetsforbedringer af OER ved blot at stille spørgsmål for at afklare dem; ingen adgang betyder ingen spørgsmål, ingen spørgsmål betyder ingen tvivl, ingen tvivl betyder ingen forbedringer.</a:t>
            </a:r>
            <a:endParaRPr sz="20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DE" sz="2000">
                <a:solidFill>
                  <a:srgbClr val="004993"/>
                </a:solidFill>
                <a:latin typeface="Open Sans"/>
                <a:ea typeface="Open Sans"/>
                <a:cs typeface="Open Sans"/>
                <a:sym typeface="Open Sans"/>
              </a:rPr>
              <a:t>Udvider grænser: </a:t>
            </a:r>
            <a:r>
              <a:rPr lang="en-DE" sz="2000">
                <a:solidFill>
                  <a:srgbClr val="004993"/>
                </a:solidFill>
                <a:latin typeface="Open Sans"/>
                <a:ea typeface="Open Sans"/>
                <a:cs typeface="Open Sans"/>
                <a:sym typeface="Open Sans"/>
              </a:rPr>
              <a:t>OER er en vidunderlig måde at dele viden på tværs af grænser, hvilket muliggør tilpasninger, som fungerer lokalt.</a:t>
            </a:r>
            <a:endParaRPr b="1" sz="1700">
              <a:solidFill>
                <a:srgbClr val="004993"/>
              </a:solidFill>
              <a:latin typeface="Open Sans"/>
              <a:ea typeface="Open Sans"/>
              <a:cs typeface="Open Sans"/>
              <a:sym typeface="Open Sans"/>
            </a:endParaRPr>
          </a:p>
        </p:txBody>
      </p:sp>
      <p:sp>
        <p:nvSpPr>
          <p:cNvPr id="270" name="Google Shape;270;p13"/>
          <p:cNvSpPr/>
          <p:nvPr/>
        </p:nvSpPr>
        <p:spPr>
          <a:xfrm>
            <a:off x="-11706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13"/>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72" name="Google Shape;272;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p14"/>
          <p:cNvSpPr/>
          <p:nvPr/>
        </p:nvSpPr>
        <p:spPr>
          <a:xfrm>
            <a:off x="2412525" y="2377197"/>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p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p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pic>
        <p:nvPicPr>
          <p:cNvPr id="283" name="Google Shape;283;p1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84" name="Google Shape;284;p14"/>
          <p:cNvSpPr txBox="1"/>
          <p:nvPr/>
        </p:nvSpPr>
        <p:spPr>
          <a:xfrm>
            <a:off x="1526075" y="4129000"/>
            <a:ext cx="5799600" cy="534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Støtter faglig udvikling: </a:t>
            </a:r>
            <a:r>
              <a:rPr lang="en-DE" sz="1200">
                <a:solidFill>
                  <a:srgbClr val="004993"/>
                </a:solidFill>
                <a:latin typeface="Open Sans"/>
                <a:ea typeface="Open Sans"/>
                <a:cs typeface="Open Sans"/>
                <a:sym typeface="Open Sans"/>
              </a:rPr>
              <a:t>At engagere sig på biblioteks-, institutions-, nationalt eller internationalt niveau med OER og OE-governance kan bruges som en faglig udviklingsmulighed og karrierevej uden for de "traditionelle" eller mere etablerede biblioteksfaglige områder.</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Giver anerkendelse som værdifulde partnere: </a:t>
            </a:r>
            <a:r>
              <a:rPr lang="en-DE" sz="1200">
                <a:solidFill>
                  <a:srgbClr val="004993"/>
                </a:solidFill>
                <a:latin typeface="Open Sans"/>
                <a:ea typeface="Open Sans"/>
                <a:cs typeface="Open Sans"/>
                <a:sym typeface="Open Sans"/>
              </a:rPr>
              <a:t>Takket være deres ekspertise inden for åben pædagogik og åbne licenser anerkendes bibliotekarer af undervisere og forskere som betroede partnere, når det gælder om at finde, tilpasse og skabe pålidelige uddannelsesressourcer.</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Udvikler synergier med open science: </a:t>
            </a:r>
            <a:r>
              <a:rPr lang="en-DE" sz="1200">
                <a:solidFill>
                  <a:srgbClr val="004993"/>
                </a:solidFill>
                <a:latin typeface="Open Sans"/>
                <a:ea typeface="Open Sans"/>
                <a:cs typeface="Open Sans"/>
                <a:sym typeface="Open Sans"/>
              </a:rPr>
              <a:t>Open science og open education er ofte adskilt, og viden besiddes af forskellige fagfolk. Bibliotekarer kan forbinde disse to områder med en mere holistisk tilgang til begrebet Open og fremme en åben kultur inden for institutionen/det akademiske felt.</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Fremhæver samarbejde og videndeling: </a:t>
            </a:r>
            <a:r>
              <a:rPr lang="en-DE" sz="1200">
                <a:solidFill>
                  <a:srgbClr val="004993"/>
                </a:solidFill>
                <a:latin typeface="Open Sans"/>
                <a:ea typeface="Open Sans"/>
                <a:cs typeface="Open Sans"/>
                <a:sym typeface="Open Sans"/>
              </a:rPr>
              <a:t>Bibliotekarer spiller en grundlæggende rolle i at facilitere samarbejde ved at kuratere åbne ressourcer, organisere undervisning og workshops, samt fremme praksisfællesskaber omkring åben uddannelse. Dette kan også udvide deres egne professionelle netværk.</a:t>
            </a:r>
            <a:endParaRPr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200"/>
              <a:buFont typeface="Arial"/>
              <a:buNone/>
            </a:pPr>
            <a:r>
              <a:rPr b="1" lang="en-DE" sz="1200">
                <a:solidFill>
                  <a:srgbClr val="004993"/>
                </a:solidFill>
                <a:latin typeface="Open Sans"/>
                <a:ea typeface="Open Sans"/>
                <a:cs typeface="Open Sans"/>
                <a:sym typeface="Open Sans"/>
              </a:rPr>
              <a:t>Reducerer omkostningerne: </a:t>
            </a:r>
            <a:r>
              <a:rPr lang="en-DE" sz="1200">
                <a:solidFill>
                  <a:srgbClr val="004993"/>
                </a:solidFill>
                <a:latin typeface="Open Sans"/>
                <a:ea typeface="Open Sans"/>
                <a:cs typeface="Open Sans"/>
                <a:sym typeface="Open Sans"/>
              </a:rPr>
              <a:t>Spar biblioteksbudgetter på indkøb af dyre og restriktive licenser til kommercielle publikationer ved at rådgive undervisere og studerende om OER-alternativer til lærebøger. Denne besparelse bidrager til den en bæredygtig Open Access-omlægning af biblioteks- og universitetsbudgetter på lang sigt.</a:t>
            </a:r>
            <a:endParaRPr sz="1200">
              <a:solidFill>
                <a:srgbClr val="004993"/>
              </a:solidFill>
              <a:latin typeface="Open Sans"/>
              <a:ea typeface="Open Sans"/>
              <a:cs typeface="Open Sans"/>
              <a:sym typeface="Open Sans"/>
            </a:endParaRPr>
          </a:p>
        </p:txBody>
      </p:sp>
      <p:sp>
        <p:nvSpPr>
          <p:cNvPr id="285" name="Google Shape;285;p14"/>
          <p:cNvSpPr txBox="1"/>
          <p:nvPr/>
        </p:nvSpPr>
        <p:spPr>
          <a:xfrm>
            <a:off x="1676250" y="3676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Fordele ved </a:t>
            </a:r>
            <a:r>
              <a:rPr b="1" i="0" lang="en-DE" sz="1800" u="none" cap="none" strike="noStrike">
                <a:solidFill>
                  <a:schemeClr val="accent2"/>
                </a:solidFill>
                <a:latin typeface="Open Sans"/>
                <a:ea typeface="Open Sans"/>
                <a:cs typeface="Open Sans"/>
                <a:sym typeface="Open Sans"/>
              </a:rPr>
              <a:t>Open Education for </a:t>
            </a:r>
            <a:r>
              <a:rPr b="1" lang="en-DE" sz="1800">
                <a:solidFill>
                  <a:srgbClr val="004993"/>
                </a:solidFill>
                <a:latin typeface="Open Sans"/>
                <a:ea typeface="Open Sans"/>
                <a:cs typeface="Open Sans"/>
                <a:sym typeface="Open Sans"/>
              </a:rPr>
              <a:t>bibliotekarer</a:t>
            </a:r>
            <a:endParaRPr b="1" i="0" sz="2000" u="none" cap="none" strike="noStrike">
              <a:solidFill>
                <a:srgbClr val="004993"/>
              </a:solidFill>
              <a:latin typeface="Open Sans"/>
              <a:ea typeface="Open Sans"/>
              <a:cs typeface="Open Sans"/>
              <a:sym typeface="Open Sans"/>
            </a:endParaRPr>
          </a:p>
        </p:txBody>
      </p:sp>
      <p:sp>
        <p:nvSpPr>
          <p:cNvPr id="286" name="Google Shape;286;p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287" name="Google Shape;287;p14"/>
          <p:cNvSpPr txBox="1"/>
          <p:nvPr/>
        </p:nvSpPr>
        <p:spPr>
          <a:xfrm>
            <a:off x="492075" y="2059425"/>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5"/>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5"/>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p15"/>
          <p:cNvSpPr/>
          <p:nvPr/>
        </p:nvSpPr>
        <p:spPr>
          <a:xfrm>
            <a:off x="2412525" y="2377197"/>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5"/>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p15"/>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p1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pic>
        <p:nvPicPr>
          <p:cNvPr id="298" name="Google Shape;298;p15"/>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99" name="Google Shape;299;p15"/>
          <p:cNvSpPr txBox="1"/>
          <p:nvPr/>
        </p:nvSpPr>
        <p:spPr>
          <a:xfrm>
            <a:off x="1526075" y="4129000"/>
            <a:ext cx="5799600" cy="54594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Tiltrækker nye bibliotekarer til faget: </a:t>
            </a:r>
            <a:r>
              <a:rPr lang="en-DE">
                <a:solidFill>
                  <a:srgbClr val="004993"/>
                </a:solidFill>
                <a:latin typeface="Open Sans"/>
                <a:ea typeface="Open Sans"/>
                <a:cs typeface="Open Sans"/>
                <a:sym typeface="Open Sans"/>
              </a:rPr>
              <a:t>Den stærke forbindelse mellem begrebet Open Education og fri og lige adgang til viden gør bibliotekerne til et attraktivt karrierevalg for nye fagfolk og fremtidige af bibliotekarer.</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Udvider anerkendelse: </a:t>
            </a:r>
            <a:r>
              <a:rPr lang="en-DE">
                <a:solidFill>
                  <a:srgbClr val="004993"/>
                </a:solidFill>
                <a:latin typeface="Open Sans"/>
                <a:ea typeface="Open Sans"/>
                <a:cs typeface="Open Sans"/>
                <a:sym typeface="Open Sans"/>
              </a:rPr>
              <a:t>Udviklere og formidlere af OER er ved at få et godt ry i hele verden for deres arbejde med at fremme tilgængelighed og andre universelle værdier. Bibliotekarernes/ informationsspecialisternes allerede værdsatte rolle som kuratorer af undervisningsmaterialer bliver endnu mere fremtrædende med OE.</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Øger gennemslagskraften og rækkevidden: </a:t>
            </a:r>
            <a:r>
              <a:rPr lang="en-DE">
                <a:solidFill>
                  <a:srgbClr val="004993"/>
                </a:solidFill>
                <a:latin typeface="Open Sans"/>
                <a:ea typeface="Open Sans"/>
                <a:cs typeface="Open Sans"/>
                <a:sym typeface="Open Sans"/>
              </a:rPr>
              <a:t>Bidrager til at udvide bibliotekarernes rækkevidde og indflydelse ud over deres egen institution.</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lang="en-DE">
                <a:solidFill>
                  <a:srgbClr val="004993"/>
                </a:solidFill>
                <a:latin typeface="Open Sans"/>
                <a:ea typeface="Open Sans"/>
                <a:cs typeface="Open Sans"/>
                <a:sym typeface="Open Sans"/>
              </a:rPr>
              <a:t>Bidrager til at nå FN's verdensmål: </a:t>
            </a:r>
            <a:r>
              <a:rPr lang="en-DE">
                <a:solidFill>
                  <a:srgbClr val="004993"/>
                </a:solidFill>
                <a:latin typeface="Open Sans"/>
                <a:ea typeface="Open Sans"/>
                <a:cs typeface="Open Sans"/>
                <a:sym typeface="Open Sans"/>
              </a:rPr>
              <a:t>Hjælp med at yde et mere konkret og målbart bidrag til at nå FN's verdensmål. </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lang="en-DE">
                <a:solidFill>
                  <a:srgbClr val="004993"/>
                </a:solidFill>
                <a:latin typeface="Open Sans"/>
                <a:ea typeface="Open Sans"/>
                <a:cs typeface="Open Sans"/>
                <a:sym typeface="Open Sans"/>
              </a:rPr>
              <a:t>Kan afstemmes med strategier for ligestilling, diversitet og inklusion: </a:t>
            </a:r>
            <a:r>
              <a:rPr lang="en-DE">
                <a:solidFill>
                  <a:srgbClr val="004993"/>
                </a:solidFill>
                <a:latin typeface="Open Sans"/>
                <a:ea typeface="Open Sans"/>
                <a:cs typeface="Open Sans"/>
                <a:sym typeface="Open Sans"/>
              </a:rPr>
              <a:t>Bibliotekarer bruger Open Education som et strategisk værktøj til at fremme mål for ligestilling, diversitet og inklusion og sikrer, at læringsmiljøer er tilgængelige og inkluderende for alle. </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lang="en-DE">
                <a:solidFill>
                  <a:srgbClr val="004993"/>
                </a:solidFill>
                <a:latin typeface="Open Sans"/>
                <a:ea typeface="Open Sans"/>
                <a:cs typeface="Open Sans"/>
                <a:sym typeface="Open Sans"/>
              </a:rPr>
              <a:t>Støt kolleger og bliv støttet af kolleger: </a:t>
            </a:r>
            <a:r>
              <a:rPr lang="en-DE">
                <a:solidFill>
                  <a:srgbClr val="004993"/>
                </a:solidFill>
                <a:latin typeface="Open Sans"/>
                <a:ea typeface="Open Sans"/>
                <a:cs typeface="Open Sans"/>
                <a:sym typeface="Open Sans"/>
              </a:rPr>
              <a:t>Bibliotekarer støtter livslang læring ved at tilbyde forskellige uddannelsesmuligheder og fremme gensidig støtte i deres fællesskaber.</a:t>
            </a:r>
            <a:endParaRPr>
              <a:solidFill>
                <a:srgbClr val="004993"/>
              </a:solidFill>
              <a:latin typeface="Open Sans"/>
              <a:ea typeface="Open Sans"/>
              <a:cs typeface="Open Sans"/>
              <a:sym typeface="Open Sans"/>
            </a:endParaRPr>
          </a:p>
        </p:txBody>
      </p:sp>
      <p:sp>
        <p:nvSpPr>
          <p:cNvPr id="300" name="Google Shape;300;p15"/>
          <p:cNvSpPr txBox="1"/>
          <p:nvPr/>
        </p:nvSpPr>
        <p:spPr>
          <a:xfrm>
            <a:off x="1676250" y="3676475"/>
            <a:ext cx="5404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accent2"/>
                </a:solidFill>
                <a:latin typeface="Open Sans"/>
                <a:ea typeface="Open Sans"/>
                <a:cs typeface="Open Sans"/>
                <a:sym typeface="Open Sans"/>
              </a:rPr>
              <a:t>Fordele ved Open Education for </a:t>
            </a:r>
            <a:r>
              <a:rPr b="1" lang="en-DE" sz="1800">
                <a:solidFill>
                  <a:srgbClr val="004993"/>
                </a:solidFill>
                <a:latin typeface="Open Sans"/>
                <a:ea typeface="Open Sans"/>
                <a:cs typeface="Open Sans"/>
                <a:sym typeface="Open Sans"/>
              </a:rPr>
              <a:t>bibliotekarer</a:t>
            </a:r>
            <a:endParaRPr b="1" i="0" sz="2000" u="none" cap="none" strike="noStrike">
              <a:solidFill>
                <a:srgbClr val="004993"/>
              </a:solidFill>
              <a:latin typeface="Open Sans"/>
              <a:ea typeface="Open Sans"/>
              <a:cs typeface="Open Sans"/>
              <a:sym typeface="Open Sans"/>
            </a:endParaRPr>
          </a:p>
        </p:txBody>
      </p:sp>
      <p:sp>
        <p:nvSpPr>
          <p:cNvPr id="301" name="Google Shape;301;p15"/>
          <p:cNvSpPr txBox="1"/>
          <p:nvPr/>
        </p:nvSpPr>
        <p:spPr>
          <a:xfrm>
            <a:off x="492075" y="2059425"/>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302" name="Google Shape;302;p1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341270a3927_0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g341270a3927_0_0"/>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a:t>
            </a:r>
            <a:r>
              <a:rPr lang="en-DE" sz="6000">
                <a:solidFill>
                  <a:schemeClr val="lt1"/>
                </a:solidFill>
                <a:latin typeface="Calibri"/>
                <a:ea typeface="Calibri"/>
                <a:cs typeface="Calibri"/>
                <a:sym typeface="Calibri"/>
              </a:rPr>
              <a:t>S</a:t>
            </a:r>
            <a:endParaRPr b="0" i="0" sz="6000" u="none" cap="none" strike="noStrike">
              <a:solidFill>
                <a:schemeClr val="lt1"/>
              </a:solidFill>
              <a:latin typeface="Calibri"/>
              <a:ea typeface="Calibri"/>
              <a:cs typeface="Calibri"/>
              <a:sym typeface="Calibri"/>
            </a:endParaRPr>
          </a:p>
        </p:txBody>
      </p:sp>
      <p:pic>
        <p:nvPicPr>
          <p:cNvPr id="309" name="Google Shape;309;g341270a3927_0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0" name="Google Shape;310;g341270a3927_0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1" name="Google Shape;311;g341270a3927_0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2" name="Google Shape;312;g341270a3927_0_0"/>
          <p:cNvSpPr txBox="1"/>
          <p:nvPr/>
        </p:nvSpPr>
        <p:spPr>
          <a:xfrm>
            <a:off x="570900" y="5487825"/>
            <a:ext cx="6418200" cy="1554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“D</a:t>
            </a:r>
            <a:r>
              <a:rPr lang="en-DE" sz="1000">
                <a:solidFill>
                  <a:srgbClr val="000000"/>
                </a:solidFill>
                <a:latin typeface="Open Sans"/>
                <a:ea typeface="Open Sans"/>
                <a:cs typeface="Open Sans"/>
                <a:sym typeface="Open Sans"/>
              </a:rPr>
              <a:t>anish</a:t>
            </a:r>
            <a:r>
              <a:rPr b="0" i="0" lang="en-DE" sz="1000" u="none" cap="none" strike="noStrike">
                <a:solidFill>
                  <a:srgbClr val="000000"/>
                </a:solidFill>
                <a:latin typeface="Open Sans"/>
                <a:ea typeface="Open Sans"/>
                <a:cs typeface="Open Sans"/>
                <a:sym typeface="Open Sans"/>
              </a:rPr>
              <a:t>_OE Benefits - ENOEL Toolkit” is an adaptation of “An ENOEL Toolkit” (version 4) published as of </a:t>
            </a:r>
            <a:r>
              <a:rPr lang="en-DE" sz="1000">
                <a:solidFill>
                  <a:srgbClr val="000000"/>
                </a:solidFill>
                <a:latin typeface="Open Sans"/>
                <a:ea typeface="Open Sans"/>
                <a:cs typeface="Open Sans"/>
                <a:sym typeface="Open Sans"/>
              </a:rPr>
              <a:t>September 2024</a:t>
            </a:r>
            <a:r>
              <a:rPr b="0" i="0" lang="en-DE" sz="10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 </a:t>
            </a:r>
            <a:r>
              <a:rPr b="0" i="0" lang="en-DE" sz="10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DE" sz="1000" u="none" cap="none" strike="noStrike">
                <a:solidFill>
                  <a:srgbClr val="000000"/>
                </a:solidFill>
                <a:latin typeface="Open Sans"/>
                <a:ea typeface="Open Sans"/>
                <a:cs typeface="Open Sans"/>
                <a:sym typeface="Open Sans"/>
              </a:rPr>
              <a:t> (the “Original Work”), licensed by</a:t>
            </a:r>
            <a:r>
              <a:rPr b="0" i="0" lang="en-DE" sz="1000" u="sng" cap="none" strike="noStrike">
                <a:solidFill>
                  <a:srgbClr val="000000"/>
                </a:solidFill>
                <a:latin typeface="Open Sans"/>
                <a:ea typeface="Open Sans"/>
                <a:cs typeface="Open Sans"/>
                <a:sym typeface="Open Sans"/>
                <a:hlinkClick r:id="rId9">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a:t>
            </a:r>
            <a:r>
              <a:rPr b="0" i="0" lang="en-DE" sz="10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en-DE" sz="10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a:t>
            </a:r>
            <a:r>
              <a:rPr b="0" i="0" lang="en-DE" sz="10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a:t>
            </a:r>
            <a:r>
              <a:rPr b="0" i="0" lang="en-DE" sz="1000" u="none" cap="none" strike="noStrike">
                <a:solidFill>
                  <a:srgbClr val="000000"/>
                </a:solidFill>
                <a:uFill>
                  <a:noFill/>
                </a:uFill>
                <a:latin typeface="Open Sans"/>
                <a:ea typeface="Open Sans"/>
                <a:cs typeface="Open Sans"/>
                <a:sym typeface="Open Sans"/>
                <a:hlinkClick r:id="rId15">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lang="en-DE" sz="1000">
                <a:solidFill>
                  <a:srgbClr val="000000"/>
                </a:solidFill>
                <a:latin typeface="Open Sans"/>
                <a:ea typeface="Open Sans"/>
                <a:cs typeface="Open Sans"/>
                <a:sym typeface="Open Sans"/>
              </a:rPr>
              <a:t>Danish</a:t>
            </a:r>
            <a:r>
              <a:rPr b="0" i="0" lang="en-DE" sz="1000" u="none" cap="none" strike="noStrike">
                <a:solidFill>
                  <a:srgbClr val="000000"/>
                </a:solidFill>
                <a:latin typeface="Open Sans"/>
                <a:ea typeface="Open Sans"/>
                <a:cs typeface="Open Sans"/>
                <a:sym typeface="Open Sans"/>
              </a:rPr>
              <a:t>.”</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Special thanks to </a:t>
            </a:r>
            <a:r>
              <a:rPr lang="en-DE" sz="1000">
                <a:solidFill>
                  <a:srgbClr val="000000"/>
                </a:solidFill>
                <a:latin typeface="Open Sans"/>
                <a:ea typeface="Open Sans"/>
                <a:cs typeface="Open Sans"/>
                <a:sym typeface="Open Sans"/>
              </a:rPr>
              <a:t>Jeannette Ekstrøm and Kirstin Remvig </a:t>
            </a:r>
            <a:r>
              <a:rPr b="0" i="0" lang="en-DE" sz="1000" u="none" cap="none" strike="noStrike">
                <a:solidFill>
                  <a:srgbClr val="000000"/>
                </a:solidFill>
                <a:latin typeface="Open Sans"/>
                <a:ea typeface="Open Sans"/>
                <a:cs typeface="Open Sans"/>
                <a:sym typeface="Open Sans"/>
              </a:rPr>
              <a:t>for the </a:t>
            </a:r>
            <a:r>
              <a:rPr lang="en-DE" sz="1000">
                <a:solidFill>
                  <a:srgbClr val="000000"/>
                </a:solidFill>
                <a:latin typeface="Open Sans"/>
                <a:ea typeface="Open Sans"/>
                <a:cs typeface="Open Sans"/>
                <a:sym typeface="Open Sans"/>
              </a:rPr>
              <a:t>Danish </a:t>
            </a:r>
            <a:r>
              <a:rPr b="0" i="0" lang="en-DE" sz="1000" u="none" cap="none" strike="noStrike">
                <a:solidFill>
                  <a:srgbClr val="000000"/>
                </a:solidFill>
                <a:latin typeface="Open Sans"/>
                <a:ea typeface="Open Sans"/>
                <a:cs typeface="Open Sans"/>
                <a:sym typeface="Open Sans"/>
              </a:rPr>
              <a:t>translation.</a:t>
            </a:r>
            <a:endParaRPr b="0" i="0" sz="1000" u="none" cap="none" strike="noStrike">
              <a:solidFill>
                <a:srgbClr val="000000"/>
              </a:solidFill>
              <a:latin typeface="Open Sans"/>
              <a:ea typeface="Open Sans"/>
              <a:cs typeface="Open Sans"/>
              <a:sym typeface="Open Sans"/>
            </a:endParaRPr>
          </a:p>
        </p:txBody>
      </p:sp>
      <p:sp>
        <p:nvSpPr>
          <p:cNvPr id="313" name="Google Shape;313;g341270a3927_0_0"/>
          <p:cNvSpPr txBox="1"/>
          <p:nvPr/>
        </p:nvSpPr>
        <p:spPr>
          <a:xfrm>
            <a:off x="569407" y="4066930"/>
            <a:ext cx="64182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DE" sz="4600">
                <a:solidFill>
                  <a:srgbClr val="004993"/>
                </a:solidFill>
                <a:latin typeface="Open Sans"/>
                <a:ea typeface="Open Sans"/>
                <a:cs typeface="Open Sans"/>
                <a:sym typeface="Open Sans"/>
              </a:rPr>
              <a:t>EN </a:t>
            </a:r>
            <a:r>
              <a:rPr b="1" i="0" lang="en-DE" sz="4600" u="none" cap="none" strike="noStrike">
                <a:solidFill>
                  <a:srgbClr val="004993"/>
                </a:solidFill>
                <a:latin typeface="Open Sans"/>
                <a:ea typeface="Open Sans"/>
                <a:cs typeface="Open Sans"/>
                <a:sym typeface="Open Sans"/>
              </a:rPr>
              <a:t>ENOEL</a:t>
            </a:r>
            <a:r>
              <a:rPr b="1" lang="en-DE" sz="4600">
                <a:solidFill>
                  <a:srgbClr val="004993"/>
                </a:solidFill>
                <a:latin typeface="Open Sans"/>
                <a:ea typeface="Open Sans"/>
                <a:cs typeface="Open Sans"/>
                <a:sym typeface="Open Sans"/>
              </a:rPr>
              <a:t> VÆRKTØJSKASSE</a:t>
            </a:r>
            <a:r>
              <a:rPr b="1" i="0" lang="en-DE" sz="4600" u="none" cap="none" strike="noStrike">
                <a:solidFill>
                  <a:srgbClr val="004993"/>
                </a:solidFill>
                <a:latin typeface="Open Sans"/>
                <a:ea typeface="Open Sans"/>
                <a:cs typeface="Open Sans"/>
                <a:sym typeface="Open Sans"/>
              </a:rPr>
              <a:t> </a:t>
            </a:r>
            <a:endParaRPr b="1" i="0" sz="4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443400" y="1637100"/>
            <a:ext cx="6643200" cy="762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Dette er en værktøjskasse med skabeloner til handouts udarbejdet af </a:t>
            </a:r>
            <a:r>
              <a:rPr b="0" i="0" lang="en-DE" sz="1400" u="none" cap="none" strike="noStrike">
                <a:solidFill>
                  <a:srgbClr val="004993"/>
                </a:solidFill>
                <a:latin typeface="Open Sans"/>
                <a:ea typeface="Open Sans"/>
                <a:cs typeface="Open Sans"/>
                <a:sym typeface="Open Sans"/>
              </a:rPr>
              <a:t> </a:t>
            </a:r>
            <a:r>
              <a:rPr b="0" i="0" lang="en-DE" sz="1400" u="sng" cap="none" strike="noStrike">
                <a:solidFill>
                  <a:schemeClr val="hlink"/>
                </a:solidFill>
                <a:latin typeface="Open Sans"/>
                <a:ea typeface="Open Sans"/>
                <a:cs typeface="Open Sans"/>
                <a:sym typeface="Open Sans"/>
                <a:hlinkClick r:id="rId3"/>
              </a:rPr>
              <a:t>The European Network of Open Education Librarians</a:t>
            </a:r>
            <a:r>
              <a:rPr b="0" i="0" lang="en-DE" sz="1400" u="none" cap="none" strike="noStrike">
                <a:solidFill>
                  <a:srgbClr val="004993"/>
                </a:solidFill>
                <a:latin typeface="Open Sans"/>
                <a:ea typeface="Open Sans"/>
                <a:cs typeface="Open Sans"/>
                <a:sym typeface="Open Sans"/>
              </a:rPr>
              <a:t> (ENOEL). </a:t>
            </a:r>
            <a:br>
              <a:rPr b="0" i="0" lang="en-DE" sz="1400" u="none" cap="none" strike="noStrike">
                <a:solidFill>
                  <a:srgbClr val="004993"/>
                </a:solidFill>
                <a:latin typeface="Open Sans"/>
                <a:ea typeface="Open Sans"/>
                <a:cs typeface="Open Sans"/>
                <a:sym typeface="Open Sans"/>
              </a:rPr>
            </a:br>
            <a:r>
              <a:rPr lang="en-DE">
                <a:solidFill>
                  <a:srgbClr val="004993"/>
                </a:solidFill>
                <a:latin typeface="Open Sans"/>
                <a:ea typeface="Open Sans"/>
                <a:cs typeface="Open Sans"/>
                <a:sym typeface="Open Sans"/>
              </a:rPr>
              <a:t>Værktøjskassen sigter mod at bidrage til at øge bevidstheden om vigtigheden af Open Education, og peger på fordele for studerende, undervisere, institutioner, samfund og bibliotekarer.</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Værktøjskassen indeholder </a:t>
            </a:r>
            <a:r>
              <a:rPr b="1" lang="en-DE">
                <a:solidFill>
                  <a:srgbClr val="004993"/>
                </a:solidFill>
                <a:latin typeface="Open Sans"/>
                <a:ea typeface="Open Sans"/>
                <a:cs typeface="Open Sans"/>
                <a:sym typeface="Open Sans"/>
              </a:rPr>
              <a:t>skabeloner til handouts</a:t>
            </a:r>
            <a:r>
              <a:rPr lang="en-D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Du kan bruge skabelonerne direkte, som de er, eller du kan vælge at tilpasse dem til dine specifikke behov.</a:t>
            </a:r>
            <a:r>
              <a:rPr b="1"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Når du bruger skabelonen, </a:t>
            </a:r>
            <a:r>
              <a:rPr lang="en-DE" sz="1200">
                <a:solidFill>
                  <a:srgbClr val="004993"/>
                </a:solidFill>
                <a:latin typeface="Open Sans"/>
                <a:ea typeface="Open Sans"/>
                <a:cs typeface="Open Sans"/>
                <a:sym typeface="Open Sans"/>
              </a:rPr>
              <a:t>kan du downloade hele skabelonen eller de sider, du ønsker at bruge og printe dem ud.</a:t>
            </a:r>
            <a:r>
              <a:rPr i="0" lang="en-DE" sz="1200" u="none" cap="none" strike="noStrike">
                <a:solidFill>
                  <a:srgbClr val="004993"/>
                </a:solidFill>
                <a:latin typeface="Open Sans"/>
                <a:ea typeface="Open Sans"/>
                <a:cs typeface="Open Sans"/>
                <a:sym typeface="Open Sans"/>
              </a:rPr>
              <a:t> </a:t>
            </a:r>
            <a:endParaRPr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Hvis du vil tilpasse skabelonen til dine behov, skal du:</a:t>
            </a:r>
            <a:endParaRPr b="1"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lang="en-DE" sz="1200">
                <a:solidFill>
                  <a:srgbClr val="004993"/>
                </a:solidFill>
                <a:latin typeface="Open Sans"/>
                <a:ea typeface="Open Sans"/>
                <a:cs typeface="Open Sans"/>
                <a:sym typeface="Open Sans"/>
              </a:rPr>
              <a:t>Downloade den skabelon, du vil bruge</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lang="en-DE" sz="1200">
                <a:solidFill>
                  <a:srgbClr val="004993"/>
                </a:solidFill>
                <a:latin typeface="Open Sans"/>
                <a:ea typeface="Open Sans"/>
                <a:cs typeface="Open Sans"/>
                <a:sym typeface="Open Sans"/>
              </a:rPr>
              <a:t>Tilpasse det til dine behov (tilføje din organisations logo og tilpasse de ændringer, som du finder passende)</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lang="en-DE" sz="1200">
                <a:solidFill>
                  <a:srgbClr val="004993"/>
                </a:solidFill>
                <a:latin typeface="Open Sans"/>
                <a:ea typeface="Open Sans"/>
                <a:cs typeface="Open Sans"/>
                <a:sym typeface="Open Sans"/>
              </a:rPr>
              <a:t>Sørg for, at den tilpassede version har en note, der siger: </a:t>
            </a:r>
            <a:br>
              <a:rPr lang="en-DE" sz="1200">
                <a:solidFill>
                  <a:srgbClr val="004993"/>
                </a:solidFill>
                <a:latin typeface="Open Sans"/>
                <a:ea typeface="Open Sans"/>
                <a:cs typeface="Open Sans"/>
                <a:sym typeface="Open Sans"/>
              </a:rPr>
            </a:br>
            <a:r>
              <a:rPr lang="en-DE" sz="1200">
                <a:solidFill>
                  <a:srgbClr val="004993"/>
                </a:solidFill>
                <a:latin typeface="Open Sans"/>
                <a:ea typeface="Open Sans"/>
                <a:cs typeface="Open Sans"/>
                <a:sym typeface="Open Sans"/>
              </a:rPr>
              <a:t>"Dette arbejde er afledt af [navnet på filen (for eksempel, Danish_2. OE benefits - ENOEL leaflets)] af ENOEL, [link til den originale kilde: https://doi.org/10.5281/zenodo.5568482], by SPARC Europe (ENOEL), CC BY.” </a:t>
            </a:r>
            <a:endParaRPr b="0" i="0" sz="12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lang="en-DE" sz="1200">
                <a:solidFill>
                  <a:srgbClr val="004993"/>
                </a:solidFill>
                <a:latin typeface="Open Sans"/>
                <a:ea typeface="Open Sans"/>
                <a:cs typeface="Open Sans"/>
                <a:sym typeface="Open Sans"/>
              </a:rPr>
              <a:t>Nedenfor finder du en kort beskrivelse af hvordan skabelonen er organiseret og foreslåede anvendelser til bestemte sider. Disse er kun forslag; vi opfordrer dig til at vælge og vrage og skabe værktøjer, der er skræddersyet til dine behov.</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Slide 3 </a:t>
            </a:r>
            <a:r>
              <a:rPr lang="en-DE" sz="1200">
                <a:solidFill>
                  <a:srgbClr val="004993"/>
                </a:solidFill>
                <a:latin typeface="Open Sans"/>
                <a:ea typeface="Open Sans"/>
                <a:cs typeface="Open Sans"/>
                <a:sym typeface="Open Sans"/>
              </a:rPr>
              <a:t>giver dig et eksempel på, hvordan skabelonen kan tilpasses, herunder placeringen af din organisations logo og attributionserklæringen (CC BY).</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Slides 4-15 </a:t>
            </a:r>
            <a:r>
              <a:rPr lang="en-DE" sz="1200">
                <a:solidFill>
                  <a:srgbClr val="004993"/>
                </a:solidFill>
                <a:latin typeface="Open Sans"/>
                <a:ea typeface="Open Sans"/>
                <a:cs typeface="Open Sans"/>
                <a:sym typeface="Open Sans"/>
              </a:rPr>
              <a:t>viser OE-fordele for fem forskellige interessenter: studerende (gul baggrund), undervisere (orange baggrund), institutioner (turkis baggrund), alle (hvid baggrund) og bibliotekarer (blå baggrund). Du kan bruge dem til at henvende dig til disse specifikke interessenter.</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200">
                <a:solidFill>
                  <a:srgbClr val="004993"/>
                </a:solidFill>
                <a:latin typeface="Open Sans"/>
                <a:ea typeface="Open Sans"/>
                <a:cs typeface="Open Sans"/>
                <a:sym typeface="Open Sans"/>
              </a:rPr>
              <a:t>Første slide for hver af grupperne </a:t>
            </a:r>
            <a:r>
              <a:rPr lang="en-DE" sz="1200">
                <a:solidFill>
                  <a:srgbClr val="004993"/>
                </a:solidFill>
                <a:latin typeface="Open Sans"/>
                <a:ea typeface="Open Sans"/>
                <a:cs typeface="Open Sans"/>
                <a:sym typeface="Open Sans"/>
              </a:rPr>
              <a:t>(slide 4, 7, 10, 12, 14) viser, hvad ENOEL anser for at være de mest afgørende fordele for hver gruppe. De resterende slides i hver gruppe viser andre fordele (slides 5-6 for studerende, 8-9 for undervisere, 11 for institutioner, 13 for alle og 15 for bibliotekarer).</a:t>
            </a:r>
            <a:endParaRPr i="0" sz="120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4">
            <a:alphaModFix/>
          </a:blip>
          <a:srcRect b="0" l="0" r="0" t="0"/>
          <a:stretch/>
        </p:blipFill>
        <p:spPr>
          <a:xfrm>
            <a:off x="569400" y="304481"/>
            <a:ext cx="1517901" cy="1152338"/>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98" name="Google Shape;98;p2"/>
          <p:cNvSpPr txBox="1"/>
          <p:nvPr/>
        </p:nvSpPr>
        <p:spPr>
          <a:xfrm>
            <a:off x="2502650" y="829475"/>
            <a:ext cx="41331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lang="en-DE" sz="1700">
                <a:solidFill>
                  <a:srgbClr val="004993"/>
                </a:solidFill>
                <a:latin typeface="Open Sans"/>
                <a:ea typeface="Open Sans"/>
                <a:cs typeface="Open Sans"/>
                <a:sym typeface="Open Sans"/>
              </a:rPr>
              <a:t>Velkommen til denne værktøjskasse for Open Education!</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595217"/>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110" name="Google Shape;110;p3"/>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1" name="Google Shape;111;p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112" name="Google Shape;112;p3"/>
          <p:cNvSpPr txBox="1"/>
          <p:nvPr/>
        </p:nvSpPr>
        <p:spPr>
          <a:xfrm>
            <a:off x="493200" y="4429400"/>
            <a:ext cx="5142600" cy="46689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Clr>
                <a:schemeClr val="dk1"/>
              </a:buClr>
              <a:buSzPts val="2700"/>
              <a:buFont typeface="Arial"/>
              <a:buNone/>
            </a:pPr>
            <a:r>
              <a:rPr b="1" lang="en-DE" sz="1800">
                <a:solidFill>
                  <a:schemeClr val="lt1"/>
                </a:solidFill>
                <a:latin typeface="Open Sans"/>
                <a:ea typeface="Open Sans"/>
                <a:cs typeface="Open Sans"/>
                <a:sym typeface="Open Sans"/>
              </a:rPr>
              <a:t>Fordele ved Open Education for </a:t>
            </a:r>
            <a:r>
              <a:rPr b="1" lang="en-DE" sz="1800">
                <a:solidFill>
                  <a:srgbClr val="FFDE59"/>
                </a:solidFill>
                <a:latin typeface="Open Sans"/>
                <a:ea typeface="Open Sans"/>
                <a:cs typeface="Open Sans"/>
                <a:sym typeface="Open Sans"/>
              </a:rPr>
              <a:t>studerende</a:t>
            </a:r>
            <a:endParaRPr b="1" sz="1100">
              <a:solidFill>
                <a:schemeClr val="lt1"/>
              </a:solidFill>
              <a:latin typeface="Open Sans"/>
              <a:ea typeface="Open Sans"/>
              <a:cs typeface="Open Sans"/>
              <a:sym typeface="Open Sans"/>
            </a:endParaRPr>
          </a:p>
          <a:p>
            <a:pPr indent="0" lvl="0" marL="0" rtl="0" algn="l">
              <a:lnSpc>
                <a:spcPct val="80000"/>
              </a:lnSpc>
              <a:spcBef>
                <a:spcPts val="1000"/>
              </a:spcBef>
              <a:spcAft>
                <a:spcPts val="0"/>
              </a:spcAft>
              <a:buClr>
                <a:schemeClr val="dk1"/>
              </a:buClr>
              <a:buSzPts val="2700"/>
              <a:buFont typeface="Arial"/>
              <a:buNone/>
            </a:pPr>
            <a:r>
              <a:rPr b="1" lang="en-DE">
                <a:solidFill>
                  <a:srgbClr val="004993"/>
                </a:solidFill>
                <a:latin typeface="Open Sans"/>
                <a:ea typeface="Open Sans"/>
                <a:cs typeface="Open Sans"/>
                <a:sym typeface="Open Sans"/>
              </a:rPr>
              <a:t>Sikrer varig adgang: </a:t>
            </a:r>
            <a:r>
              <a:rPr lang="en-DE">
                <a:solidFill>
                  <a:srgbClr val="004993"/>
                </a:solidFill>
                <a:latin typeface="Open Sans"/>
                <a:ea typeface="Open Sans"/>
                <a:cs typeface="Open Sans"/>
                <a:sym typeface="Open Sans"/>
              </a:rPr>
              <a:t>Studerende vil være i stand til at få adgang til ressourcer, selv efter de har afsluttet deres kursus.</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Støtter inklusion:</a:t>
            </a:r>
            <a:r>
              <a:rPr lang="en-DE">
                <a:solidFill>
                  <a:srgbClr val="004993"/>
                </a:solidFill>
                <a:latin typeface="Open Sans"/>
                <a:ea typeface="Open Sans"/>
                <a:cs typeface="Open Sans"/>
                <a:sym typeface="Open Sans"/>
              </a:rPr>
              <a:t> OER kan tilpasses til at afspejle de studerendes profiler og scenarier, og imødekomme inklusionsbehov på forskellige niveauer.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Fremmer diversificering af læring:</a:t>
            </a:r>
            <a:r>
              <a:rPr lang="en-DE">
                <a:solidFill>
                  <a:srgbClr val="004993"/>
                </a:solidFill>
                <a:latin typeface="Open Sans"/>
                <a:ea typeface="Open Sans"/>
                <a:cs typeface="Open Sans"/>
                <a:sym typeface="Open Sans"/>
              </a:rPr>
              <a:t> OER er tilgængelig fra ethvert sted og når som helst, gentagne gange (og undervurder ikke værdien af gentagelse!), og fra en række forskellige enheder og formater. OER støtter også uformelle læringsmiljøer.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Fremmer livslang læring: </a:t>
            </a:r>
            <a:r>
              <a:rPr lang="en-DE">
                <a:solidFill>
                  <a:srgbClr val="004993"/>
                </a:solidFill>
                <a:latin typeface="Open Sans"/>
                <a:ea typeface="Open Sans"/>
                <a:cs typeface="Open Sans"/>
                <a:sym typeface="Open Sans"/>
              </a:rPr>
              <a:t>OER er tilgængelig for alle uanset alder. Det gælder både, når nogen ønsker at lære noget nyt eller ønsker at gå tilbage til for at genopfriske hukommelsen om det. </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Sparer omkostninger: </a:t>
            </a:r>
            <a:r>
              <a:rPr lang="en-DE">
                <a:solidFill>
                  <a:srgbClr val="004993"/>
                </a:solidFill>
                <a:latin typeface="Open Sans"/>
                <a:ea typeface="Open Sans"/>
                <a:cs typeface="Open Sans"/>
                <a:sym typeface="Open Sans"/>
              </a:rPr>
              <a:t>Høje priser kan få de studerende til at bruge ældre versioner af visse publikationer; med OER er dette ikke et problem.</a:t>
            </a:r>
            <a:endParaRPr b="1">
              <a:solidFill>
                <a:srgbClr val="004993"/>
              </a:solidFill>
              <a:latin typeface="Open Sans"/>
              <a:ea typeface="Open Sans"/>
              <a:cs typeface="Open Sans"/>
              <a:sym typeface="Open Sans"/>
            </a:endParaRPr>
          </a:p>
        </p:txBody>
      </p:sp>
      <p:sp>
        <p:nvSpPr>
          <p:cNvPr id="113" name="Google Shape;113;p3"/>
          <p:cNvSpPr txBox="1"/>
          <p:nvPr/>
        </p:nvSpPr>
        <p:spPr>
          <a:xfrm>
            <a:off x="4943375" y="2610476"/>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DE">
                <a:solidFill>
                  <a:srgbClr val="FF0000"/>
                </a:solidFill>
              </a:rPr>
              <a:t>EKSEMPEL PÅ TILPASNING TIL</a:t>
            </a:r>
            <a:endParaRPr>
              <a:solidFill>
                <a:srgbClr val="FF0000"/>
              </a:solidFill>
            </a:endParaRPr>
          </a:p>
          <a:p>
            <a:pPr indent="0" lvl="0" marL="0" rtl="0" algn="l">
              <a:spcBef>
                <a:spcPts val="0"/>
              </a:spcBef>
              <a:spcAft>
                <a:spcPts val="0"/>
              </a:spcAft>
              <a:buClr>
                <a:schemeClr val="dk1"/>
              </a:buClr>
              <a:buSzPts val="1100"/>
              <a:buFont typeface="Arial"/>
              <a:buNone/>
            </a:pPr>
            <a:r>
              <a:rPr lang="en-DE">
                <a:solidFill>
                  <a:srgbClr val="FF0000"/>
                </a:solidFill>
              </a:rPr>
              <a:t>DINE BEHOV</a:t>
            </a:r>
            <a:endParaRPr b="1">
              <a:solidFill>
                <a:srgbClr val="FF0000"/>
              </a:solidFill>
            </a:endParaRPr>
          </a:p>
        </p:txBody>
      </p:sp>
      <p:sp>
        <p:nvSpPr>
          <p:cNvPr id="114" name="Google Shape;114;p3"/>
          <p:cNvSpPr txBox="1"/>
          <p:nvPr/>
        </p:nvSpPr>
        <p:spPr>
          <a:xfrm>
            <a:off x="3302350" y="2826025"/>
            <a:ext cx="13404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sz="1500">
                <a:solidFill>
                  <a:srgbClr val="FF0000"/>
                </a:solidFill>
              </a:rPr>
              <a:t>Tilføj attributions-erklæringen</a:t>
            </a:r>
            <a:endParaRPr b="1" sz="1600">
              <a:solidFill>
                <a:srgbClr val="FF0000"/>
              </a:solidFill>
            </a:endParaRPr>
          </a:p>
        </p:txBody>
      </p:sp>
      <p:sp>
        <p:nvSpPr>
          <p:cNvPr id="115" name="Google Shape;115;p3"/>
          <p:cNvSpPr/>
          <p:nvPr/>
        </p:nvSpPr>
        <p:spPr>
          <a:xfrm>
            <a:off x="6309275" y="9171075"/>
            <a:ext cx="446100" cy="6156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3"/>
          <p:cNvSpPr txBox="1"/>
          <p:nvPr/>
        </p:nvSpPr>
        <p:spPr>
          <a:xfrm>
            <a:off x="4943375" y="8698100"/>
            <a:ext cx="27009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lang="en-DE">
                <a:solidFill>
                  <a:srgbClr val="FF0000"/>
                </a:solidFill>
              </a:rPr>
              <a:t>Tilføj din </a:t>
            </a:r>
            <a:r>
              <a:rPr b="1" i="0" lang="en-DE" sz="1400" u="none" cap="none" strike="noStrike">
                <a:solidFill>
                  <a:srgbClr val="FF0000"/>
                </a:solidFill>
                <a:latin typeface="Arial"/>
                <a:ea typeface="Arial"/>
                <a:cs typeface="Arial"/>
                <a:sym typeface="Arial"/>
              </a:rPr>
              <a:t>organisations logo</a:t>
            </a:r>
            <a:endParaRPr b="1" i="0" sz="1400" u="none" cap="none" strike="noStrike">
              <a:solidFill>
                <a:srgbClr val="FF0000"/>
              </a:solidFill>
              <a:latin typeface="Arial"/>
              <a:ea typeface="Arial"/>
              <a:cs typeface="Arial"/>
              <a:sym typeface="Arial"/>
            </a:endParaRPr>
          </a:p>
        </p:txBody>
      </p:sp>
      <p:sp>
        <p:nvSpPr>
          <p:cNvPr id="117" name="Google Shape;117;p3"/>
          <p:cNvSpPr txBox="1"/>
          <p:nvPr/>
        </p:nvSpPr>
        <p:spPr>
          <a:xfrm>
            <a:off x="493200" y="2786975"/>
            <a:ext cx="1902900" cy="9813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lang="en-DE" sz="900">
                <a:latin typeface="Open Sans"/>
                <a:ea typeface="Open Sans"/>
                <a:cs typeface="Open Sans"/>
                <a:sym typeface="Open Sans"/>
              </a:rPr>
              <a:t>Dette værk er afledt af </a:t>
            </a:r>
            <a:r>
              <a:rPr b="0" i="0" lang="en-DE" sz="900" u="none" cap="none" strike="noStrike">
                <a:solidFill>
                  <a:srgbClr val="000000"/>
                </a:solidFill>
                <a:latin typeface="Open Sans"/>
                <a:ea typeface="Open Sans"/>
                <a:cs typeface="Open Sans"/>
                <a:sym typeface="Open Sans"/>
              </a:rPr>
              <a:t> “Danish_</a:t>
            </a:r>
            <a:r>
              <a:rPr b="0" i="0" lang="en-DE" sz="900" u="none" cap="none" strike="noStrike">
                <a:solidFill>
                  <a:schemeClr val="dk1"/>
                </a:solidFill>
                <a:latin typeface="Open Sans"/>
                <a:ea typeface="Open Sans"/>
                <a:cs typeface="Open Sans"/>
                <a:sym typeface="Open Sans"/>
              </a:rPr>
              <a:t>2. OE Benefits - ENOEL leaflets</a:t>
            </a:r>
            <a:r>
              <a:rPr b="0" i="0" lang="en-DE" sz="900" u="none" cap="none" strike="noStrike">
                <a:solidFill>
                  <a:srgbClr val="000000"/>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DE" sz="900" u="sng" cap="none" strike="noStrike">
                <a:solidFill>
                  <a:schemeClr val="hlink"/>
                </a:solidFill>
                <a:latin typeface="Open Sans"/>
                <a:ea typeface="Open Sans"/>
                <a:cs typeface="Open Sans"/>
                <a:sym typeface="Open Sans"/>
                <a:hlinkClick r:id="rId6"/>
              </a:rPr>
              <a:t>https://zenodo.org/doi/10.5281/zenodo.5568482</a:t>
            </a:r>
            <a:r>
              <a:rPr b="0" i="0" lang="en-DE" sz="900" u="none" cap="none" strike="noStrike">
                <a:solidFill>
                  <a:srgbClr val="000000"/>
                </a:solidFill>
                <a:latin typeface="Open Sans"/>
                <a:ea typeface="Open Sans"/>
                <a:cs typeface="Open Sans"/>
                <a:sym typeface="Open Sans"/>
              </a:rPr>
              <a:t>, </a:t>
            </a:r>
            <a:r>
              <a:rPr lang="en-DE" sz="900">
                <a:latin typeface="Open Sans"/>
                <a:ea typeface="Open Sans"/>
                <a:cs typeface="Open Sans"/>
                <a:sym typeface="Open Sans"/>
              </a:rPr>
              <a:t>af </a:t>
            </a:r>
            <a:r>
              <a:rPr b="0" i="0" lang="en-DE" sz="9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rgbClr val="000000"/>
                </a:solidFill>
                <a:latin typeface="Open Sans"/>
                <a:ea typeface="Open Sans"/>
                <a:cs typeface="Open Sans"/>
                <a:sym typeface="Open Sans"/>
              </a:rPr>
              <a:t>(ENOEL) </a:t>
            </a:r>
            <a:r>
              <a:rPr b="0" i="0" lang="en-DE" sz="900" u="sng" cap="none" strike="noStrike">
                <a:solidFill>
                  <a:srgbClr val="0097A7"/>
                </a:solidFill>
                <a:latin typeface="Open Sans"/>
                <a:ea typeface="Open Sans"/>
                <a:cs typeface="Open Sans"/>
                <a:sym typeface="Open Sans"/>
                <a:hlinkClick r:id="rId8">
                  <a:extLst>
                    <a:ext uri="{A12FA001-AC4F-418D-AE19-62706E023703}">
                      <ahyp:hlinkClr val="tx"/>
                    </a:ext>
                  </a:extLst>
                </a:hlinkClick>
              </a:rPr>
              <a:t>CC BY</a:t>
            </a:r>
            <a:endParaRPr b="0" i="0" sz="900" u="none" cap="none" strike="noStrike">
              <a:solidFill>
                <a:srgbClr val="000000"/>
              </a:solidFill>
              <a:latin typeface="Open Sans"/>
              <a:ea typeface="Open Sans"/>
              <a:cs typeface="Open Sans"/>
              <a:sym typeface="Open Sans"/>
            </a:endParaRPr>
          </a:p>
        </p:txBody>
      </p:sp>
      <p:sp>
        <p:nvSpPr>
          <p:cNvPr id="118" name="Google Shape;118;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lang="en-DE">
                <a:latin typeface="Calibri"/>
                <a:ea typeface="Calibri"/>
                <a:cs typeface="Calibri"/>
                <a:sym typeface="Calibri"/>
              </a:rPr>
              <a:t>organisations logo </a:t>
            </a:r>
            <a:endParaRPr b="0" i="0" sz="1400" u="none" cap="none" strike="noStrike">
              <a:solidFill>
                <a:srgbClr val="000000"/>
              </a:solidFill>
              <a:latin typeface="Calibri"/>
              <a:ea typeface="Calibri"/>
              <a:cs typeface="Calibri"/>
              <a:sym typeface="Calibri"/>
            </a:endParaRPr>
          </a:p>
        </p:txBody>
      </p:sp>
      <p:sp>
        <p:nvSpPr>
          <p:cNvPr id="119" name="Google Shape;119;p3"/>
          <p:cNvSpPr/>
          <p:nvPr/>
        </p:nvSpPr>
        <p:spPr>
          <a:xfrm>
            <a:off x="2558650" y="30359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0701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131" name="Google Shape;131;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200"/>
              </a:spcBef>
              <a:spcAft>
                <a:spcPts val="0"/>
              </a:spcAft>
              <a:buClr>
                <a:schemeClr val="dk1"/>
              </a:buClr>
              <a:buSzPts val="1200"/>
              <a:buFont typeface="Arial"/>
              <a:buNone/>
            </a:pPr>
            <a:r>
              <a:rPr b="1" lang="en-DE" sz="1200">
                <a:solidFill>
                  <a:srgbClr val="004993"/>
                </a:solidFill>
                <a:latin typeface="Open Sans"/>
                <a:ea typeface="Open Sans"/>
                <a:cs typeface="Open Sans"/>
                <a:sym typeface="Open Sans"/>
              </a:rPr>
              <a:t>Fra UNESCO’s anbefalinger om Open Educational Resources</a:t>
            </a:r>
            <a:endParaRPr b="1" sz="1200">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p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endParaRPr b="1">
              <a:solidFill>
                <a:srgbClr val="004993"/>
              </a:solidFill>
              <a:latin typeface="Open Sans"/>
              <a:ea typeface="Open Sans"/>
              <a:cs typeface="Open Sans"/>
              <a:sym typeface="Open Sans"/>
            </a:endParaRPr>
          </a:p>
        </p:txBody>
      </p:sp>
      <p:sp>
        <p:nvSpPr>
          <p:cNvPr id="133" name="Google Shape;133;p4"/>
          <p:cNvSpPr txBox="1"/>
          <p:nvPr/>
        </p:nvSpPr>
        <p:spPr>
          <a:xfrm>
            <a:off x="493200" y="4429400"/>
            <a:ext cx="5142600" cy="46689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Clr>
                <a:schemeClr val="dk1"/>
              </a:buClr>
              <a:buSzPts val="2700"/>
              <a:buFont typeface="Arial"/>
              <a:buNone/>
            </a:pPr>
            <a:r>
              <a:rPr b="1" lang="en-DE" sz="1800">
                <a:solidFill>
                  <a:schemeClr val="lt1"/>
                </a:solidFill>
                <a:latin typeface="Open Sans"/>
                <a:ea typeface="Open Sans"/>
                <a:cs typeface="Open Sans"/>
                <a:sym typeface="Open Sans"/>
              </a:rPr>
              <a:t>Fordele ved Open Education for </a:t>
            </a:r>
            <a:r>
              <a:rPr b="1" lang="en-DE" sz="1800">
                <a:solidFill>
                  <a:srgbClr val="FFDE59"/>
                </a:solidFill>
                <a:latin typeface="Open Sans"/>
                <a:ea typeface="Open Sans"/>
                <a:cs typeface="Open Sans"/>
                <a:sym typeface="Open Sans"/>
              </a:rPr>
              <a:t>studerende</a:t>
            </a:r>
            <a:endParaRPr b="1" sz="1100">
              <a:solidFill>
                <a:schemeClr val="lt1"/>
              </a:solidFill>
              <a:latin typeface="Open Sans"/>
              <a:ea typeface="Open Sans"/>
              <a:cs typeface="Open Sans"/>
              <a:sym typeface="Open Sans"/>
            </a:endParaRPr>
          </a:p>
          <a:p>
            <a:pPr indent="0" lvl="0" marL="0" rtl="0" algn="l">
              <a:lnSpc>
                <a:spcPct val="80000"/>
              </a:lnSpc>
              <a:spcBef>
                <a:spcPts val="1000"/>
              </a:spcBef>
              <a:spcAft>
                <a:spcPts val="0"/>
              </a:spcAft>
              <a:buClr>
                <a:schemeClr val="dk1"/>
              </a:buClr>
              <a:buSzPts val="2700"/>
              <a:buFont typeface="Arial"/>
              <a:buNone/>
            </a:pPr>
            <a:r>
              <a:rPr b="1" lang="en-DE">
                <a:solidFill>
                  <a:srgbClr val="004993"/>
                </a:solidFill>
                <a:latin typeface="Open Sans"/>
                <a:ea typeface="Open Sans"/>
                <a:cs typeface="Open Sans"/>
                <a:sym typeface="Open Sans"/>
              </a:rPr>
              <a:t>Sikrer varig adgang: </a:t>
            </a:r>
            <a:r>
              <a:rPr lang="en-DE">
                <a:solidFill>
                  <a:srgbClr val="004993"/>
                </a:solidFill>
                <a:latin typeface="Open Sans"/>
                <a:ea typeface="Open Sans"/>
                <a:cs typeface="Open Sans"/>
                <a:sym typeface="Open Sans"/>
              </a:rPr>
              <a:t>Studerende vil være i stand til at få adgang til ressourcer, selv efter de har afsluttet deres kursus.</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Støtter inklusion:</a:t>
            </a:r>
            <a:r>
              <a:rPr lang="en-DE">
                <a:solidFill>
                  <a:srgbClr val="004993"/>
                </a:solidFill>
                <a:latin typeface="Open Sans"/>
                <a:ea typeface="Open Sans"/>
                <a:cs typeface="Open Sans"/>
                <a:sym typeface="Open Sans"/>
              </a:rPr>
              <a:t> OER kan tilpasses til at afspejle de studerendes profiler og scenarier, og imødekomme inklusionsbehov på forskellige niveauer.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Fremmer diversificering af læring:</a:t>
            </a:r>
            <a:r>
              <a:rPr lang="en-DE">
                <a:solidFill>
                  <a:srgbClr val="004993"/>
                </a:solidFill>
                <a:latin typeface="Open Sans"/>
                <a:ea typeface="Open Sans"/>
                <a:cs typeface="Open Sans"/>
                <a:sym typeface="Open Sans"/>
              </a:rPr>
              <a:t> OER er tilgængelig fra ethvert sted og når som helst, gentagne gange (og undervurder ikke værdien af gentagelse!), og fra en række forskellige enheder og formater. OER støtter også uformelle læringsmiljøer.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Fremmer livslang læring: </a:t>
            </a:r>
            <a:r>
              <a:rPr lang="en-DE">
                <a:solidFill>
                  <a:srgbClr val="004993"/>
                </a:solidFill>
                <a:latin typeface="Open Sans"/>
                <a:ea typeface="Open Sans"/>
                <a:cs typeface="Open Sans"/>
                <a:sym typeface="Open Sans"/>
              </a:rPr>
              <a:t>OER er tilgængelig for alle uanset alder. Det gælder både, når nogen ønsker at lære noget nyt eller ønsker at gå tilbage til for at genopfriske hukommelsen om det. </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Sparer omkostninger: </a:t>
            </a:r>
            <a:r>
              <a:rPr lang="en-DE">
                <a:solidFill>
                  <a:srgbClr val="004993"/>
                </a:solidFill>
                <a:latin typeface="Open Sans"/>
                <a:ea typeface="Open Sans"/>
                <a:cs typeface="Open Sans"/>
                <a:sym typeface="Open Sans"/>
              </a:rPr>
              <a:t>Høje priser kan få de studerende til at bruge ældre versioner af visse publikationer; med OER er dette ikke et problem.</a:t>
            </a:r>
            <a:endParaRPr b="1">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396100" y="2612914"/>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p5"/>
          <p:cNvSpPr txBox="1"/>
          <p:nvPr/>
        </p:nvSpPr>
        <p:spPr>
          <a:xfrm>
            <a:off x="493200" y="4429400"/>
            <a:ext cx="5142600" cy="38556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Clr>
                <a:schemeClr val="dk1"/>
              </a:buClr>
              <a:buSzPts val="2700"/>
              <a:buFont typeface="Arial"/>
              <a:buNone/>
            </a:pPr>
            <a:r>
              <a:rPr b="1" lang="en-DE" sz="1800">
                <a:solidFill>
                  <a:schemeClr val="lt1"/>
                </a:solidFill>
                <a:latin typeface="Open Sans"/>
                <a:ea typeface="Open Sans"/>
                <a:cs typeface="Open Sans"/>
                <a:sym typeface="Open Sans"/>
              </a:rPr>
              <a:t>Fordele ved Open Education for </a:t>
            </a:r>
            <a:r>
              <a:rPr b="1" lang="en-DE" sz="1800">
                <a:solidFill>
                  <a:srgbClr val="FFDE59"/>
                </a:solidFill>
                <a:latin typeface="Open Sans"/>
                <a:ea typeface="Open Sans"/>
                <a:cs typeface="Open Sans"/>
                <a:sym typeface="Open Sans"/>
              </a:rPr>
              <a:t>studerende</a:t>
            </a:r>
            <a:endParaRPr b="1" sz="1100">
              <a:solidFill>
                <a:schemeClr val="lt1"/>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Forbedrer læringsmuligheder: </a:t>
            </a:r>
            <a:r>
              <a:rPr lang="en-DE">
                <a:solidFill>
                  <a:srgbClr val="004993"/>
                </a:solidFill>
                <a:latin typeface="Open Sans"/>
                <a:ea typeface="Open Sans"/>
                <a:cs typeface="Open Sans"/>
                <a:sym typeface="Open Sans"/>
              </a:rPr>
              <a:t>Studerende, der bruger OER, klarer sig lige så godt eller bedre end dem, der bruger traditionelle materialer.</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Sikrer parathed: </a:t>
            </a:r>
            <a:r>
              <a:rPr lang="en-DE">
                <a:solidFill>
                  <a:srgbClr val="004993"/>
                </a:solidFill>
                <a:latin typeface="Open Sans"/>
                <a:ea typeface="Open Sans"/>
                <a:cs typeface="Open Sans"/>
                <a:sym typeface="Open Sans"/>
              </a:rPr>
              <a:t>OER kan være tilgængelig allerede fra starten af kurserne, hvilket betyder, at de studerende straks kan begynde at arbejde med dem.</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Forbedrer kvalitet:</a:t>
            </a:r>
            <a:r>
              <a:rPr lang="en-DE">
                <a:solidFill>
                  <a:srgbClr val="004993"/>
                </a:solidFill>
                <a:latin typeface="Open Sans"/>
                <a:ea typeface="Open Sans"/>
                <a:cs typeface="Open Sans"/>
                <a:sym typeface="Open Sans"/>
              </a:rPr>
              <a:t> OER tillader forbedring af kvaliteten og løbende opdateringer samt hurtig formidling, hvilket sikrer, at informationerne er opdaterede.</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400"/>
              <a:buFont typeface="Arial"/>
              <a:buNone/>
            </a:pPr>
            <a:r>
              <a:rPr b="1" lang="en-DE">
                <a:solidFill>
                  <a:srgbClr val="004993"/>
                </a:solidFill>
                <a:latin typeface="Open Sans"/>
                <a:ea typeface="Open Sans"/>
                <a:cs typeface="Open Sans"/>
                <a:sym typeface="Open Sans"/>
              </a:rPr>
              <a:t>Belønner åben praksis: </a:t>
            </a:r>
            <a:r>
              <a:rPr lang="en-DE">
                <a:solidFill>
                  <a:srgbClr val="004993"/>
                </a:solidFill>
                <a:latin typeface="Open Sans"/>
                <a:ea typeface="Open Sans"/>
                <a:cs typeface="Open Sans"/>
                <a:sym typeface="Open Sans"/>
              </a:rPr>
              <a:t>Studerende kan blive anerkendt som en del af forfatterteamet og blive værdsat for deres arbejde og færdigheder.</a:t>
            </a:r>
            <a:endParaRPr b="1" i="0" sz="1400" u="none" cap="none" strike="noStrike">
              <a:solidFill>
                <a:srgbClr val="004993"/>
              </a:solidFill>
              <a:latin typeface="Open Sans"/>
              <a:ea typeface="Open Sans"/>
              <a:cs typeface="Open Sans"/>
              <a:sym typeface="Open Sans"/>
            </a:endParaRPr>
          </a:p>
        </p:txBody>
      </p:sp>
      <p:sp>
        <p:nvSpPr>
          <p:cNvPr id="145" name="Google Shape;145;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146" name="Google Shape;146;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200"/>
              </a:spcBef>
              <a:spcAft>
                <a:spcPts val="0"/>
              </a:spcAft>
              <a:buClr>
                <a:schemeClr val="dk1"/>
              </a:buClr>
              <a:buSzPts val="1200"/>
              <a:buFont typeface="Arial"/>
              <a:buNone/>
            </a:pPr>
            <a:r>
              <a:rPr b="1" lang="en-DE" sz="1200">
                <a:solidFill>
                  <a:srgbClr val="004993"/>
                </a:solidFill>
                <a:latin typeface="Open Sans"/>
                <a:ea typeface="Open Sans"/>
                <a:cs typeface="Open Sans"/>
                <a:sym typeface="Open Sans"/>
              </a:rPr>
              <a:t>Fra UNESCO’s anbefalinger om Open Educational Resources</a:t>
            </a:r>
            <a:endParaRPr b="1" sz="1200">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7" name="Google Shape;147;p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endParaRPr b="1">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
          <p:cNvSpPr/>
          <p:nvPr/>
        </p:nvSpPr>
        <p:spPr>
          <a:xfrm>
            <a:off x="2396100" y="2596981"/>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6"/>
          <p:cNvSpPr txBox="1"/>
          <p:nvPr/>
        </p:nvSpPr>
        <p:spPr>
          <a:xfrm>
            <a:off x="493200" y="4352375"/>
            <a:ext cx="5256900" cy="47190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DE" sz="1800">
                <a:solidFill>
                  <a:schemeClr val="lt1"/>
                </a:solidFill>
                <a:latin typeface="Open Sans"/>
                <a:ea typeface="Open Sans"/>
                <a:cs typeface="Open Sans"/>
                <a:sym typeface="Open Sans"/>
              </a:rPr>
              <a:t>Fordele ved Open Education for </a:t>
            </a:r>
            <a:r>
              <a:rPr b="1" lang="en-DE" sz="1800">
                <a:solidFill>
                  <a:srgbClr val="FFDE59"/>
                </a:solidFill>
                <a:latin typeface="Open Sans"/>
                <a:ea typeface="Open Sans"/>
                <a:cs typeface="Open Sans"/>
                <a:sym typeface="Open Sans"/>
              </a:rPr>
              <a:t>studerende</a:t>
            </a:r>
            <a:endParaRPr b="1" sz="1800">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Tillader (mere end bare) uden omkostninger: </a:t>
            </a:r>
            <a:br>
              <a:rPr b="1" lang="en-DE">
                <a:solidFill>
                  <a:srgbClr val="004993"/>
                </a:solidFill>
                <a:latin typeface="Open Sans"/>
                <a:ea typeface="Open Sans"/>
                <a:cs typeface="Open Sans"/>
                <a:sym typeface="Open Sans"/>
              </a:rPr>
            </a:br>
            <a:r>
              <a:rPr lang="en-DE">
                <a:solidFill>
                  <a:srgbClr val="004993"/>
                </a:solidFill>
                <a:latin typeface="Open Sans"/>
                <a:ea typeface="Open Sans"/>
                <a:cs typeface="Open Sans"/>
                <a:sym typeface="Open Sans"/>
              </a:rPr>
              <a:t>OER = gratis + tilladelser.</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Sikrer</a:t>
            </a:r>
            <a:r>
              <a:rPr b="1" lang="en-DE">
                <a:solidFill>
                  <a:srgbClr val="004993"/>
                </a:solidFill>
                <a:latin typeface="Open Sans"/>
                <a:ea typeface="Open Sans"/>
                <a:cs typeface="Open Sans"/>
                <a:sym typeface="Open Sans"/>
              </a:rPr>
              <a:t> bedre uddannelse</a:t>
            </a:r>
            <a:r>
              <a:rPr lang="en-DE">
                <a:solidFill>
                  <a:srgbClr val="004993"/>
                </a:solidFill>
                <a:latin typeface="Open Sans"/>
                <a:ea typeface="Open Sans"/>
                <a:cs typeface="Open Sans"/>
                <a:sym typeface="Open Sans"/>
              </a:rPr>
              <a:t> = sikre en bedre fremtid (</a:t>
            </a:r>
            <a:r>
              <a:rPr lang="en-DE" u="sng">
                <a:solidFill>
                  <a:srgbClr val="0097A7"/>
                </a:solidFill>
                <a:latin typeface="Open Sans"/>
                <a:ea typeface="Open Sans"/>
                <a:cs typeface="Open Sans"/>
                <a:sym typeface="Open Sans"/>
                <a:hlinkClick r:id="rId3">
                  <a:extLst>
                    <a:ext uri="{A12FA001-AC4F-418D-AE19-62706E023703}">
                      <ahyp:hlinkClr val="tx"/>
                    </a:ext>
                  </a:extLst>
                </a:hlinkClick>
              </a:rPr>
              <a:t>SDG 4</a:t>
            </a:r>
            <a:r>
              <a:rPr lang="en-DE">
                <a:solidFill>
                  <a:srgbClr val="004993"/>
                </a:solidFill>
                <a:latin typeface="Open Sans"/>
                <a:ea typeface="Open Sans"/>
                <a:cs typeface="Open Sans"/>
                <a:sym typeface="Open Sans"/>
              </a:rPr>
              <a:t>: "Sikre alle lige adgang til kvalitetsuddannelse og fremme alles muligheder for livslang læring.")</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Forbedrer forståelsen: </a:t>
            </a:r>
            <a:r>
              <a:rPr lang="en-DE">
                <a:solidFill>
                  <a:srgbClr val="004993"/>
                </a:solidFill>
                <a:latin typeface="Open Sans"/>
                <a:ea typeface="Open Sans"/>
                <a:cs typeface="Open Sans"/>
                <a:sym typeface="Open Sans"/>
              </a:rPr>
              <a:t>De studerende er i stand til at revidere koncepter/ideer ved hjælp af en række forskellige ressourcer (dvs. gentage det samme koncept ved at bruge en anden forklaring).</a:t>
            </a:r>
            <a:endParaRPr>
              <a:solidFill>
                <a:srgbClr val="004993"/>
              </a:solidFill>
            </a:endParaRPr>
          </a:p>
          <a:p>
            <a:pPr indent="0" lvl="0" marL="0" rtl="0" algn="l">
              <a:lnSpc>
                <a:spcPct val="115000"/>
              </a:lnSpc>
              <a:spcBef>
                <a:spcPts val="1000"/>
              </a:spcBef>
              <a:spcAft>
                <a:spcPts val="0"/>
              </a:spcAft>
              <a:buClr>
                <a:schemeClr val="dk1"/>
              </a:buClr>
              <a:buSzPts val="2000"/>
              <a:buFont typeface="Arial"/>
              <a:buNone/>
            </a:pPr>
            <a:r>
              <a:rPr b="1" lang="en-DE">
                <a:solidFill>
                  <a:srgbClr val="004993"/>
                </a:solidFill>
                <a:latin typeface="Open Sans"/>
                <a:ea typeface="Open Sans"/>
                <a:cs typeface="Open Sans"/>
                <a:sym typeface="Open Sans"/>
              </a:rPr>
              <a:t>Samskabelse: </a:t>
            </a:r>
            <a:r>
              <a:rPr lang="en-DE">
                <a:solidFill>
                  <a:srgbClr val="004993"/>
                </a:solidFill>
                <a:latin typeface="Open Sans"/>
                <a:ea typeface="Open Sans"/>
                <a:cs typeface="Open Sans"/>
                <a:sym typeface="Open Sans"/>
              </a:rPr>
              <a:t>OER giver studerende mulighed for at være medskabende partnere på en måde, som kommer dem selv til gode.</a:t>
            </a:r>
            <a:endParaRPr b="1" sz="12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t/>
            </a:r>
            <a:endParaRPr b="0" i="0" sz="1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rgbClr val="004993"/>
              </a:solidFill>
              <a:latin typeface="Open Sans"/>
              <a:ea typeface="Open Sans"/>
              <a:cs typeface="Open Sans"/>
              <a:sym typeface="Open Sans"/>
            </a:endParaRPr>
          </a:p>
        </p:txBody>
      </p:sp>
      <p:pic>
        <p:nvPicPr>
          <p:cNvPr id="157" name="Google Shape;157;p6"/>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pic>
        <p:nvPicPr>
          <p:cNvPr id="158" name="Google Shape;158;p6"/>
          <p:cNvPicPr preferRelativeResize="0"/>
          <p:nvPr/>
        </p:nvPicPr>
        <p:blipFill rotWithShape="1">
          <a:blip r:embed="rId5">
            <a:alphaModFix/>
          </a:blip>
          <a:srcRect b="0" l="0" r="0" t="0"/>
          <a:stretch/>
        </p:blipFill>
        <p:spPr>
          <a:xfrm>
            <a:off x="569400" y="562956"/>
            <a:ext cx="1517901" cy="1152338"/>
          </a:xfrm>
          <a:prstGeom prst="rect">
            <a:avLst/>
          </a:prstGeom>
          <a:noFill/>
          <a:ln>
            <a:noFill/>
          </a:ln>
        </p:spPr>
      </p:pic>
      <p:sp>
        <p:nvSpPr>
          <p:cNvPr id="159" name="Google Shape;159;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160" name="Google Shape;160;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200"/>
              </a:spcBef>
              <a:spcAft>
                <a:spcPts val="0"/>
              </a:spcAft>
              <a:buClr>
                <a:schemeClr val="dk1"/>
              </a:buClr>
              <a:buSzPts val="1200"/>
              <a:buFont typeface="Arial"/>
              <a:buNone/>
            </a:pPr>
            <a:r>
              <a:rPr b="1" lang="en-DE" sz="1200">
                <a:solidFill>
                  <a:srgbClr val="004993"/>
                </a:solidFill>
                <a:latin typeface="Open Sans"/>
                <a:ea typeface="Open Sans"/>
                <a:cs typeface="Open Sans"/>
                <a:sym typeface="Open Sans"/>
              </a:rPr>
              <a:t>Fra UNESCO’s anbefalinger om Open Educational Resources</a:t>
            </a:r>
            <a:endParaRPr b="1" sz="1200">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6"/>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1" name="Google Shape;161;p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endParaRPr b="1">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pic>
        <p:nvPicPr>
          <p:cNvPr id="172" name="Google Shape;172;p7"/>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3" name="Google Shape;173;p7"/>
          <p:cNvSpPr txBox="1"/>
          <p:nvPr/>
        </p:nvSpPr>
        <p:spPr>
          <a:xfrm>
            <a:off x="1860500" y="4586200"/>
            <a:ext cx="5032500" cy="439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Tillader tilpasning:</a:t>
            </a:r>
            <a:r>
              <a:rPr lang="en-DE" sz="1500">
                <a:solidFill>
                  <a:srgbClr val="004993"/>
                </a:solidFill>
                <a:latin typeface="Open Sans"/>
                <a:ea typeface="Open Sans"/>
                <a:cs typeface="Open Sans"/>
                <a:sym typeface="Open Sans"/>
              </a:rPr>
              <a:t> Undervisere kan (delvist eller helt) tilpasse OER, og således skabe de bedste kursusmaterialer for hver læringsoplevelse, og dermed løbende forbedre kvaliteten.</a:t>
            </a:r>
            <a:endParaRPr b="1"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Sikrer “åbne” pædagogikker: </a:t>
            </a:r>
            <a:r>
              <a:rPr lang="en-DE" sz="1500">
                <a:solidFill>
                  <a:srgbClr val="004993"/>
                </a:solidFill>
                <a:latin typeface="Open Sans"/>
                <a:ea typeface="Open Sans"/>
                <a:cs typeface="Open Sans"/>
                <a:sym typeface="Open Sans"/>
              </a:rPr>
              <a:t>Med OER er de studerende dybt engagerede i uddannelsesprocessen og i skabelsen af læringsmaterialer, og med underviserens vejledning gør de dem til deres egne.</a:t>
            </a:r>
            <a:endParaRPr b="1"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Øger omdømmet: </a:t>
            </a:r>
            <a:r>
              <a:rPr lang="en-DE" sz="1500">
                <a:solidFill>
                  <a:srgbClr val="004993"/>
                </a:solidFill>
                <a:latin typeface="Open Sans"/>
                <a:ea typeface="Open Sans"/>
                <a:cs typeface="Open Sans"/>
                <a:sym typeface="Open Sans"/>
              </a:rPr>
              <a:t>OER af høj kvalitet øger undervisernes omdømme på lokalt og globalt niveau, og giver samtidig nye muligheder for at samarbejde med kolleger rundt om i verden.</a:t>
            </a:r>
            <a:endParaRPr b="1"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Reducerer arbejdsbyrden: </a:t>
            </a:r>
            <a:r>
              <a:rPr lang="en-DE" sz="1500">
                <a:solidFill>
                  <a:srgbClr val="004993"/>
                </a:solidFill>
                <a:latin typeface="Open Sans"/>
                <a:ea typeface="Open Sans"/>
                <a:cs typeface="Open Sans"/>
                <a:sym typeface="Open Sans"/>
              </a:rPr>
              <a:t>Undervisere behøver ikke at genopfinde den dybe tallerken hver gang, men kan genbruge det, der allerede findes.</a:t>
            </a:r>
            <a:endParaRPr b="1" sz="15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500">
                <a:solidFill>
                  <a:srgbClr val="004993"/>
                </a:solidFill>
                <a:latin typeface="Open Sans"/>
                <a:ea typeface="Open Sans"/>
                <a:cs typeface="Open Sans"/>
                <a:sym typeface="Open Sans"/>
              </a:rPr>
              <a:t>Inspirerer: </a:t>
            </a:r>
            <a:r>
              <a:rPr lang="en-DE" sz="1500">
                <a:solidFill>
                  <a:srgbClr val="004993"/>
                </a:solidFill>
                <a:latin typeface="Open Sans"/>
                <a:ea typeface="Open Sans"/>
                <a:cs typeface="Open Sans"/>
                <a:sym typeface="Open Sans"/>
              </a:rPr>
              <a:t>OER er en måde at få nye ideer på.</a:t>
            </a:r>
            <a:endParaRPr sz="1500">
              <a:solidFill>
                <a:srgbClr val="004993"/>
              </a:solidFill>
              <a:latin typeface="Open Sans"/>
              <a:ea typeface="Open Sans"/>
              <a:cs typeface="Open Sans"/>
              <a:sym typeface="Open Sans"/>
            </a:endParaRPr>
          </a:p>
        </p:txBody>
      </p:sp>
      <p:sp>
        <p:nvSpPr>
          <p:cNvPr id="174" name="Google Shape;174;p7"/>
          <p:cNvSpPr txBox="1"/>
          <p:nvPr/>
        </p:nvSpPr>
        <p:spPr>
          <a:xfrm>
            <a:off x="16762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 ved Open Education for undervisere</a:t>
            </a:r>
            <a:endParaRPr b="1" i="0" sz="2000" u="none" cap="none" strike="noStrike">
              <a:solidFill>
                <a:srgbClr val="004993"/>
              </a:solidFill>
              <a:latin typeface="Open Sans"/>
              <a:ea typeface="Open Sans"/>
              <a:cs typeface="Open Sans"/>
              <a:sym typeface="Open Sans"/>
            </a:endParaRPr>
          </a:p>
        </p:txBody>
      </p:sp>
      <p:sp>
        <p:nvSpPr>
          <p:cNvPr id="175" name="Google Shape;175;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200"/>
              </a:spcBef>
              <a:spcAft>
                <a:spcPts val="0"/>
              </a:spcAft>
              <a:buClr>
                <a:schemeClr val="dk1"/>
              </a:buClr>
              <a:buSzPts val="1200"/>
              <a:buFont typeface="Arial"/>
              <a:buNone/>
            </a:pPr>
            <a:r>
              <a:rPr b="1" lang="en-DE" sz="1200">
                <a:solidFill>
                  <a:srgbClr val="004993"/>
                </a:solidFill>
                <a:latin typeface="Open Sans"/>
                <a:ea typeface="Open Sans"/>
                <a:cs typeface="Open Sans"/>
                <a:sym typeface="Open Sans"/>
              </a:rPr>
              <a:t>Fra UNESCO’s anbefalinger om Open Educational Resources</a:t>
            </a:r>
            <a:endParaRPr b="1" sz="1200">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6" name="Google Shape;176;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endParaRPr b="1">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sp>
        <p:nvSpPr>
          <p:cNvPr id="189" name="Google Shape;189;p8"/>
          <p:cNvSpPr txBox="1"/>
          <p:nvPr/>
        </p:nvSpPr>
        <p:spPr>
          <a:xfrm>
            <a:off x="1824250" y="4597950"/>
            <a:ext cx="5080500" cy="501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Understøtter aktiv læring: </a:t>
            </a:r>
            <a:r>
              <a:rPr lang="en-DE" sz="1700">
                <a:solidFill>
                  <a:srgbClr val="004993"/>
                </a:solidFill>
                <a:latin typeface="Open Sans"/>
                <a:ea typeface="Open Sans"/>
                <a:cs typeface="Open Sans"/>
                <a:sym typeface="Open Sans"/>
              </a:rPr>
              <a:t>Undervisere kan forberede forskellige hands-on strategier for at understøtte en learning-by-doing-oplevelse baseret på tilpasning/mix af OER-materialer.</a:t>
            </a:r>
            <a:endParaRPr sz="17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Understøtter samarbejde: </a:t>
            </a:r>
            <a:r>
              <a:rPr lang="en-DE" sz="1700">
                <a:solidFill>
                  <a:srgbClr val="004993"/>
                </a:solidFill>
                <a:latin typeface="Open Sans"/>
                <a:ea typeface="Open Sans"/>
                <a:cs typeface="Open Sans"/>
                <a:sym typeface="Open Sans"/>
              </a:rPr>
              <a:t>Peer-to-peer feedback, samarbejde blandt studerende og ekspertinddragelse forstærkes. Det beriger underviserne takket være processen, som de åbne licenser medfører.</a:t>
            </a:r>
            <a:endParaRPr sz="17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Understøtter innovation: </a:t>
            </a:r>
            <a:r>
              <a:rPr lang="en-DE" sz="1700">
                <a:solidFill>
                  <a:srgbClr val="004993"/>
                </a:solidFill>
                <a:latin typeface="Open Sans"/>
                <a:ea typeface="Open Sans"/>
                <a:cs typeface="Open Sans"/>
                <a:sym typeface="Open Sans"/>
              </a:rPr>
              <a:t>OER tilbyder muligheder for at forbedre kvaliteten af undervisnings- og læringsmaterialer, så andre kan bygge videre på dem og give konstruktiv feedback.</a:t>
            </a:r>
            <a:endParaRPr sz="17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700">
                <a:solidFill>
                  <a:srgbClr val="004993"/>
                </a:solidFill>
                <a:latin typeface="Open Sans"/>
                <a:ea typeface="Open Sans"/>
                <a:cs typeface="Open Sans"/>
                <a:sym typeface="Open Sans"/>
              </a:rPr>
              <a:t>Sikrer eftermæle: </a:t>
            </a:r>
            <a:r>
              <a:rPr lang="en-DE" sz="1700">
                <a:solidFill>
                  <a:srgbClr val="004993"/>
                </a:solidFill>
                <a:latin typeface="Open Sans"/>
                <a:ea typeface="Open Sans"/>
                <a:cs typeface="Open Sans"/>
                <a:sym typeface="Open Sans"/>
              </a:rPr>
              <a:t>Genanvendelsesprocessen, som OER har sat igang, fortsætter også efter underviserens pensionering.</a:t>
            </a:r>
            <a:endParaRPr sz="1700">
              <a:solidFill>
                <a:srgbClr val="004993"/>
              </a:solidFill>
              <a:latin typeface="Open Sans"/>
              <a:ea typeface="Open Sans"/>
              <a:cs typeface="Open Sans"/>
              <a:sym typeface="Open Sans"/>
            </a:endParaRPr>
          </a:p>
        </p:txBody>
      </p:sp>
      <p:sp>
        <p:nvSpPr>
          <p:cNvPr id="190" name="Google Shape;190;p8"/>
          <p:cNvSpPr txBox="1"/>
          <p:nvPr/>
        </p:nvSpPr>
        <p:spPr>
          <a:xfrm>
            <a:off x="16762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 ved Open Education for undervisere</a:t>
            </a:r>
            <a:endParaRPr b="1" i="0" sz="2000" u="none" cap="none" strike="noStrike">
              <a:solidFill>
                <a:srgbClr val="004993"/>
              </a:solidFill>
              <a:latin typeface="Open Sans"/>
              <a:ea typeface="Open Sans"/>
              <a:cs typeface="Open Sans"/>
              <a:sym typeface="Open Sans"/>
            </a:endParaRPr>
          </a:p>
        </p:txBody>
      </p:sp>
      <p:pic>
        <p:nvPicPr>
          <p:cNvPr id="191" name="Google Shape;191;p8"/>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2" name="Google Shape;192;p8"/>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3" name="Google Shape;193;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a:t>
            </a:r>
            <a:r>
              <a:rPr lang="en-DE" sz="2400">
                <a:solidFill>
                  <a:schemeClr val="lt1"/>
                </a:solidFill>
                <a:latin typeface="Calibri"/>
                <a:ea typeface="Calibri"/>
                <a:cs typeface="Calibri"/>
                <a:sym typeface="Calibri"/>
              </a:rPr>
              <a:t>S</a:t>
            </a:r>
            <a:endParaRPr b="0" i="0" sz="2400" u="none" cap="none" strike="noStrike">
              <a:solidFill>
                <a:schemeClr val="lt1"/>
              </a:solidFill>
              <a:latin typeface="Calibri"/>
              <a:ea typeface="Calibri"/>
              <a:cs typeface="Calibri"/>
              <a:sym typeface="Calibri"/>
            </a:endParaRPr>
          </a:p>
        </p:txBody>
      </p:sp>
      <p:pic>
        <p:nvPicPr>
          <p:cNvPr id="205" name="Google Shape;205;p9"/>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6" name="Google Shape;206;p9"/>
          <p:cNvSpPr/>
          <p:nvPr/>
        </p:nvSpPr>
        <p:spPr>
          <a:xfrm>
            <a:off x="-10971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9"/>
          <p:cNvSpPr txBox="1"/>
          <p:nvPr/>
        </p:nvSpPr>
        <p:spPr>
          <a:xfrm>
            <a:off x="1824250" y="4693725"/>
            <a:ext cx="5075100" cy="437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Udvider valgmuligheder: </a:t>
            </a:r>
            <a:br>
              <a:rPr b="1" lang="en-DE" sz="1700">
                <a:solidFill>
                  <a:srgbClr val="004993"/>
                </a:solidFill>
                <a:latin typeface="Open Sans"/>
                <a:ea typeface="Open Sans"/>
                <a:cs typeface="Open Sans"/>
                <a:sym typeface="Open Sans"/>
              </a:rPr>
            </a:br>
            <a:r>
              <a:rPr lang="en-DE" sz="1700">
                <a:solidFill>
                  <a:srgbClr val="004993"/>
                </a:solidFill>
                <a:latin typeface="Open Sans"/>
                <a:ea typeface="Open Sans"/>
                <a:cs typeface="Open Sans"/>
                <a:sym typeface="Open Sans"/>
              </a:rPr>
              <a:t>OER-lærebøger udvider undervisernes ressourcer og kan garantere samme høje kvalitetsniveau som traditionelle lærebøger.</a:t>
            </a:r>
            <a:endParaRPr sz="1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b="1" sz="1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Forbedrer akademisk frihed: </a:t>
            </a:r>
            <a:br>
              <a:rPr b="1" lang="en-DE" sz="1700">
                <a:solidFill>
                  <a:srgbClr val="004993"/>
                </a:solidFill>
                <a:latin typeface="Open Sans"/>
                <a:ea typeface="Open Sans"/>
                <a:cs typeface="Open Sans"/>
                <a:sym typeface="Open Sans"/>
              </a:rPr>
            </a:br>
            <a:r>
              <a:rPr lang="en-DE" sz="1700">
                <a:solidFill>
                  <a:srgbClr val="004993"/>
                </a:solidFill>
                <a:latin typeface="Open Sans"/>
                <a:ea typeface="Open Sans"/>
                <a:cs typeface="Open Sans"/>
                <a:sym typeface="Open Sans"/>
              </a:rPr>
              <a:t>Åbne licenser på OER giver undervisere mulighed for regelmæssigt at ændre og opdatere ressourcerne til deres kurser. </a:t>
            </a:r>
            <a:endParaRPr sz="1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b="1" sz="1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Viser innovation og kreativitet: </a:t>
            </a:r>
            <a:br>
              <a:rPr b="1" lang="en-DE" sz="1700">
                <a:solidFill>
                  <a:srgbClr val="004993"/>
                </a:solidFill>
                <a:latin typeface="Open Sans"/>
                <a:ea typeface="Open Sans"/>
                <a:cs typeface="Open Sans"/>
                <a:sym typeface="Open Sans"/>
              </a:rPr>
            </a:br>
            <a:r>
              <a:rPr lang="en-DE" sz="1700">
                <a:solidFill>
                  <a:srgbClr val="004993"/>
                </a:solidFill>
                <a:latin typeface="Open Sans"/>
                <a:ea typeface="Open Sans"/>
                <a:cs typeface="Open Sans"/>
                <a:sym typeface="Open Sans"/>
              </a:rPr>
              <a:t>Undervisernes kreativitet kan interessere potentielle studerende og sponsorer. Dette vil kunne bidrage til at øge de studerendes tilmelding til visse kurser samt øge værdien af de enkelte undervisere.</a:t>
            </a:r>
            <a:endParaRPr sz="1700">
              <a:solidFill>
                <a:srgbClr val="004993"/>
              </a:solidFill>
              <a:latin typeface="Open Sans"/>
              <a:ea typeface="Open Sans"/>
              <a:cs typeface="Open Sans"/>
              <a:sym typeface="Open Sans"/>
            </a:endParaRPr>
          </a:p>
        </p:txBody>
      </p:sp>
      <p:sp>
        <p:nvSpPr>
          <p:cNvPr id="208" name="Google Shape;208;p9"/>
          <p:cNvSpPr txBox="1"/>
          <p:nvPr/>
        </p:nvSpPr>
        <p:spPr>
          <a:xfrm>
            <a:off x="1659400" y="4065900"/>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 ved Open Education for undervisere</a:t>
            </a:r>
            <a:endParaRPr b="1" i="0" sz="2000" u="none" cap="none" strike="noStrike">
              <a:solidFill>
                <a:srgbClr val="004993"/>
              </a:solidFill>
              <a:latin typeface="Open Sans"/>
              <a:ea typeface="Open Sans"/>
              <a:cs typeface="Open Sans"/>
              <a:sym typeface="Open Sans"/>
            </a:endParaRPr>
          </a:p>
        </p:txBody>
      </p:sp>
      <p:sp>
        <p:nvSpPr>
          <p:cNvPr id="209" name="Google Shape;209;p9"/>
          <p:cNvSpPr txBox="1"/>
          <p:nvPr/>
        </p:nvSpPr>
        <p:spPr>
          <a:xfrm>
            <a:off x="493200" y="2229500"/>
            <a:ext cx="66087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a:t>
            </a:r>
            <a:r>
              <a:rPr b="1" lang="en-DE" sz="1200">
                <a:solidFill>
                  <a:srgbClr val="004993"/>
                </a:solidFill>
                <a:latin typeface="Open Sans"/>
                <a:ea typeface="Open Sans"/>
                <a:cs typeface="Open Sans"/>
                <a:sym typeface="Open Sans"/>
              </a:rPr>
              <a:t>a</a:t>
            </a:r>
            <a:r>
              <a:rPr b="1" i="0" lang="en-DE" sz="1200" u="none" cap="none" strike="noStrike">
                <a:solidFill>
                  <a:srgbClr val="004993"/>
                </a:solidFill>
                <a:latin typeface="Open Sans"/>
                <a:ea typeface="Open Sans"/>
                <a:cs typeface="Open Sans"/>
                <a:sym typeface="Open Sans"/>
              </a:rPr>
              <a:t> UNESCO</a:t>
            </a:r>
            <a:r>
              <a:rPr b="1" lang="en-DE" sz="1200">
                <a:solidFill>
                  <a:srgbClr val="004993"/>
                </a:solidFill>
                <a:latin typeface="Open Sans"/>
                <a:ea typeface="Open Sans"/>
                <a:cs typeface="Open Sans"/>
                <a:sym typeface="Open Sans"/>
              </a:rPr>
              <a:t>’s anbefalinger om </a:t>
            </a:r>
            <a:r>
              <a:rPr b="1" i="0" lang="en-DE" sz="1200" u="none" cap="none" strike="noStrike">
                <a:solidFill>
                  <a:srgbClr val="004993"/>
                </a:solidFill>
                <a:latin typeface="Open Sans"/>
                <a:ea typeface="Open Sans"/>
                <a:cs typeface="Open Sans"/>
                <a:sym typeface="Open Sans"/>
              </a:rPr>
              <a:t>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10" name="Google Shape;210;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lang="en-DE">
                <a:solidFill>
                  <a:srgbClr val="004993"/>
                </a:solidFill>
                <a:latin typeface="Open Sans"/>
                <a:ea typeface="Open Sans"/>
                <a:cs typeface="Open Sans"/>
                <a:sym typeface="Open Sans"/>
              </a:rPr>
              <a:t>er undervisnings-, lærings- og forskningsmaterialer i </a:t>
            </a:r>
            <a:r>
              <a:rPr b="1" lang="en-DE">
                <a:solidFill>
                  <a:srgbClr val="004993"/>
                </a:solidFill>
                <a:latin typeface="Open Sans"/>
                <a:ea typeface="Open Sans"/>
                <a:cs typeface="Open Sans"/>
                <a:sym typeface="Open Sans"/>
              </a:rPr>
              <a:t>ethvert format og medie</a:t>
            </a:r>
            <a:r>
              <a:rPr lang="en-DE">
                <a:solidFill>
                  <a:srgbClr val="004993"/>
                </a:solidFill>
                <a:latin typeface="Open Sans"/>
                <a:ea typeface="Open Sans"/>
                <a:cs typeface="Open Sans"/>
                <a:sym typeface="Open Sans"/>
              </a:rPr>
              <a:t>, som enten er offentligt tilgængelige eller beskyttet af ophavsret, men frigivet under en </a:t>
            </a:r>
            <a:r>
              <a:rPr b="1" lang="en-DE">
                <a:solidFill>
                  <a:srgbClr val="004993"/>
                </a:solidFill>
                <a:latin typeface="Open Sans"/>
                <a:ea typeface="Open Sans"/>
                <a:cs typeface="Open Sans"/>
                <a:sym typeface="Open Sans"/>
              </a:rPr>
              <a:t>åben licens</a:t>
            </a:r>
            <a:r>
              <a:rPr lang="en-DE">
                <a:solidFill>
                  <a:srgbClr val="004993"/>
                </a:solidFill>
                <a:latin typeface="Open Sans"/>
                <a:ea typeface="Open Sans"/>
                <a:cs typeface="Open Sans"/>
                <a:sym typeface="Open Sans"/>
              </a:rPr>
              <a:t>, der tillader gratis adgang, genbrug, tilpasning og videreformidling af andre.</a:t>
            </a:r>
            <a:r>
              <a:rPr b="0" i="0" lang="en-DE" sz="1400" u="none" cap="none" strike="noStrik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